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7"/>
  </p:notesMasterIdLst>
  <p:handoutMasterIdLst>
    <p:handoutMasterId r:id="rId38"/>
  </p:handoutMasterIdLst>
  <p:sldIdLst>
    <p:sldId id="263" r:id="rId2"/>
    <p:sldId id="528" r:id="rId3"/>
    <p:sldId id="530" r:id="rId4"/>
    <p:sldId id="529" r:id="rId5"/>
    <p:sldId id="531" r:id="rId6"/>
    <p:sldId id="532" r:id="rId7"/>
    <p:sldId id="533" r:id="rId8"/>
    <p:sldId id="535" r:id="rId9"/>
    <p:sldId id="540" r:id="rId10"/>
    <p:sldId id="534" r:id="rId11"/>
    <p:sldId id="537" r:id="rId12"/>
    <p:sldId id="538" r:id="rId13"/>
    <p:sldId id="539" r:id="rId14"/>
    <p:sldId id="542" r:id="rId15"/>
    <p:sldId id="543" r:id="rId16"/>
    <p:sldId id="544" r:id="rId17"/>
    <p:sldId id="545" r:id="rId18"/>
    <p:sldId id="546" r:id="rId19"/>
    <p:sldId id="547" r:id="rId20"/>
    <p:sldId id="548" r:id="rId21"/>
    <p:sldId id="550" r:id="rId22"/>
    <p:sldId id="551" r:id="rId23"/>
    <p:sldId id="552" r:id="rId24"/>
    <p:sldId id="554" r:id="rId25"/>
    <p:sldId id="555" r:id="rId26"/>
    <p:sldId id="556" r:id="rId27"/>
    <p:sldId id="553" r:id="rId28"/>
    <p:sldId id="558" r:id="rId29"/>
    <p:sldId id="559" r:id="rId30"/>
    <p:sldId id="560" r:id="rId31"/>
    <p:sldId id="561" r:id="rId32"/>
    <p:sldId id="562" r:id="rId33"/>
    <p:sldId id="563" r:id="rId34"/>
    <p:sldId id="564" r:id="rId35"/>
    <p:sldId id="464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34587" autoAdjust="0"/>
    <p:restoredTop sz="94598" autoAdjust="0"/>
  </p:normalViewPr>
  <p:slideViewPr>
    <p:cSldViewPr>
      <p:cViewPr>
        <p:scale>
          <a:sx n="95" d="100"/>
          <a:sy n="95" d="100"/>
        </p:scale>
        <p:origin x="-2094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845145-2F7F-4F88-9587-3CC316AA73B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346E364-63B9-4269-AAB7-115E60FFBB50}">
      <dgm:prSet phldrT="[Text]"/>
      <dgm:spPr/>
      <dgm:t>
        <a:bodyPr/>
        <a:lstStyle/>
        <a:p>
          <a:r>
            <a:rPr lang="th-TH" b="1" dirty="0" smtClean="0"/>
            <a:t>ประสบการณ์ตรงของผู้บริโภค </a:t>
          </a:r>
          <a:endParaRPr lang="th-TH" b="1" dirty="0"/>
        </a:p>
      </dgm:t>
    </dgm:pt>
    <dgm:pt modelId="{183EA020-A7AB-4FAA-AEC0-A96DC1EBA73B}" type="parTrans" cxnId="{BD064702-E641-42A7-B597-CC4EAC2BED13}">
      <dgm:prSet/>
      <dgm:spPr/>
      <dgm:t>
        <a:bodyPr/>
        <a:lstStyle/>
        <a:p>
          <a:endParaRPr lang="th-TH" b="1"/>
        </a:p>
      </dgm:t>
    </dgm:pt>
    <dgm:pt modelId="{A6086946-50FC-45AC-A681-04BD827141DC}" type="sibTrans" cxnId="{BD064702-E641-42A7-B597-CC4EAC2BED13}">
      <dgm:prSet/>
      <dgm:spPr/>
      <dgm:t>
        <a:bodyPr/>
        <a:lstStyle/>
        <a:p>
          <a:endParaRPr lang="th-TH" b="1"/>
        </a:p>
      </dgm:t>
    </dgm:pt>
    <dgm:pt modelId="{690D36CE-B0EA-414A-9168-31419E305F7F}">
      <dgm:prSet phldrT="[Text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th-TH" b="1" dirty="0" smtClean="0">
              <a:solidFill>
                <a:schemeClr val="bg1"/>
              </a:solidFill>
            </a:rPr>
            <a:t>อิทธิพลจากคนรอบข้าง  </a:t>
          </a:r>
          <a:endParaRPr lang="th-TH" b="1" dirty="0">
            <a:solidFill>
              <a:schemeClr val="bg1"/>
            </a:solidFill>
          </a:endParaRPr>
        </a:p>
      </dgm:t>
    </dgm:pt>
    <dgm:pt modelId="{0161B802-DE09-46AF-8905-30172FAEB87F}" type="parTrans" cxnId="{1D4F4FF7-FE4B-4B35-937F-46DAE47129CF}">
      <dgm:prSet/>
      <dgm:spPr/>
      <dgm:t>
        <a:bodyPr/>
        <a:lstStyle/>
        <a:p>
          <a:endParaRPr lang="th-TH" b="1"/>
        </a:p>
      </dgm:t>
    </dgm:pt>
    <dgm:pt modelId="{4121A5AA-60F7-4367-8CAB-18CDE072E15F}" type="sibTrans" cxnId="{1D4F4FF7-FE4B-4B35-937F-46DAE47129CF}">
      <dgm:prSet/>
      <dgm:spPr/>
      <dgm:t>
        <a:bodyPr/>
        <a:lstStyle/>
        <a:p>
          <a:endParaRPr lang="th-TH" b="1"/>
        </a:p>
      </dgm:t>
    </dgm:pt>
    <dgm:pt modelId="{145F6303-B49B-4D0E-B04A-354534A5CC73}">
      <dgm:prSet phldrT="[Text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th-TH" b="1" dirty="0" smtClean="0"/>
            <a:t>สื่อสารมวลชน</a:t>
          </a:r>
          <a:endParaRPr lang="th-TH" b="1" dirty="0"/>
        </a:p>
      </dgm:t>
    </dgm:pt>
    <dgm:pt modelId="{BA16A318-1BAC-49C4-A9AA-A88E3380430B}" type="parTrans" cxnId="{34B4E857-1793-4F20-93F5-23999D9DF878}">
      <dgm:prSet/>
      <dgm:spPr/>
      <dgm:t>
        <a:bodyPr/>
        <a:lstStyle/>
        <a:p>
          <a:endParaRPr lang="th-TH" b="1"/>
        </a:p>
      </dgm:t>
    </dgm:pt>
    <dgm:pt modelId="{BC68A0AB-21AA-438F-8D82-341ED84DDD07}" type="sibTrans" cxnId="{34B4E857-1793-4F20-93F5-23999D9DF878}">
      <dgm:prSet/>
      <dgm:spPr/>
      <dgm:t>
        <a:bodyPr/>
        <a:lstStyle/>
        <a:p>
          <a:endParaRPr lang="th-TH" b="1"/>
        </a:p>
      </dgm:t>
    </dgm:pt>
    <dgm:pt modelId="{C23FDA74-D04A-4E6B-910E-3CB8577BB43F}" type="pres">
      <dgm:prSet presAssocID="{59845145-2F7F-4F88-9587-3CC316AA73B3}" presName="CompostProcess" presStyleCnt="0">
        <dgm:presLayoutVars>
          <dgm:dir/>
          <dgm:resizeHandles val="exact"/>
        </dgm:presLayoutVars>
      </dgm:prSet>
      <dgm:spPr/>
    </dgm:pt>
    <dgm:pt modelId="{B8213970-21A4-4AA5-8155-184CF568E881}" type="pres">
      <dgm:prSet presAssocID="{59845145-2F7F-4F88-9587-3CC316AA73B3}" presName="arrow" presStyleLbl="bgShp" presStyleIdx="0" presStyleCnt="1"/>
      <dgm:spPr/>
    </dgm:pt>
    <dgm:pt modelId="{EBE6FA1B-3D5A-41A2-B67F-ED33A2E18EA1}" type="pres">
      <dgm:prSet presAssocID="{59845145-2F7F-4F88-9587-3CC316AA73B3}" presName="linearProcess" presStyleCnt="0"/>
      <dgm:spPr/>
    </dgm:pt>
    <dgm:pt modelId="{F729EA94-648B-411B-BB9A-4F18624374A8}" type="pres">
      <dgm:prSet presAssocID="{7346E364-63B9-4269-AAB7-115E60FFBB5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E014F33-0C76-49C0-9ECC-B54A6B2F2227}" type="pres">
      <dgm:prSet presAssocID="{A6086946-50FC-45AC-A681-04BD827141DC}" presName="sibTrans" presStyleCnt="0"/>
      <dgm:spPr/>
    </dgm:pt>
    <dgm:pt modelId="{D874218B-C3E1-47E5-8E84-7333D0754AB9}" type="pres">
      <dgm:prSet presAssocID="{690D36CE-B0EA-414A-9168-31419E305F7F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41FEF61D-1A58-4F4D-9A03-D49CF31778AA}" type="pres">
      <dgm:prSet presAssocID="{4121A5AA-60F7-4367-8CAB-18CDE072E15F}" presName="sibTrans" presStyleCnt="0"/>
      <dgm:spPr/>
    </dgm:pt>
    <dgm:pt modelId="{43347996-DC65-494A-B8A5-7A8D4EAA615C}" type="pres">
      <dgm:prSet presAssocID="{145F6303-B49B-4D0E-B04A-354534A5CC7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1D4F4FF7-FE4B-4B35-937F-46DAE47129CF}" srcId="{59845145-2F7F-4F88-9587-3CC316AA73B3}" destId="{690D36CE-B0EA-414A-9168-31419E305F7F}" srcOrd="1" destOrd="0" parTransId="{0161B802-DE09-46AF-8905-30172FAEB87F}" sibTransId="{4121A5AA-60F7-4367-8CAB-18CDE072E15F}"/>
    <dgm:cxn modelId="{48943E3D-A04E-4F36-9220-ED0689EA4CBF}" type="presOf" srcId="{145F6303-B49B-4D0E-B04A-354534A5CC73}" destId="{43347996-DC65-494A-B8A5-7A8D4EAA615C}" srcOrd="0" destOrd="0" presId="urn:microsoft.com/office/officeart/2005/8/layout/hProcess9"/>
    <dgm:cxn modelId="{34B4E857-1793-4F20-93F5-23999D9DF878}" srcId="{59845145-2F7F-4F88-9587-3CC316AA73B3}" destId="{145F6303-B49B-4D0E-B04A-354534A5CC73}" srcOrd="2" destOrd="0" parTransId="{BA16A318-1BAC-49C4-A9AA-A88E3380430B}" sibTransId="{BC68A0AB-21AA-438F-8D82-341ED84DDD07}"/>
    <dgm:cxn modelId="{BD064702-E641-42A7-B597-CC4EAC2BED13}" srcId="{59845145-2F7F-4F88-9587-3CC316AA73B3}" destId="{7346E364-63B9-4269-AAB7-115E60FFBB50}" srcOrd="0" destOrd="0" parTransId="{183EA020-A7AB-4FAA-AEC0-A96DC1EBA73B}" sibTransId="{A6086946-50FC-45AC-A681-04BD827141DC}"/>
    <dgm:cxn modelId="{C7CD0576-F7D5-4A06-B474-924E9EE72F77}" type="presOf" srcId="{7346E364-63B9-4269-AAB7-115E60FFBB50}" destId="{F729EA94-648B-411B-BB9A-4F18624374A8}" srcOrd="0" destOrd="0" presId="urn:microsoft.com/office/officeart/2005/8/layout/hProcess9"/>
    <dgm:cxn modelId="{3995B541-3284-41C8-9BDB-0D8EB0701A45}" type="presOf" srcId="{59845145-2F7F-4F88-9587-3CC316AA73B3}" destId="{C23FDA74-D04A-4E6B-910E-3CB8577BB43F}" srcOrd="0" destOrd="0" presId="urn:microsoft.com/office/officeart/2005/8/layout/hProcess9"/>
    <dgm:cxn modelId="{DC99F04E-307A-453E-B1FA-EAB9729F47D2}" type="presOf" srcId="{690D36CE-B0EA-414A-9168-31419E305F7F}" destId="{D874218B-C3E1-47E5-8E84-7333D0754AB9}" srcOrd="0" destOrd="0" presId="urn:microsoft.com/office/officeart/2005/8/layout/hProcess9"/>
    <dgm:cxn modelId="{0B71C94B-BA97-4CBA-9202-8A6BF39F0B94}" type="presParOf" srcId="{C23FDA74-D04A-4E6B-910E-3CB8577BB43F}" destId="{B8213970-21A4-4AA5-8155-184CF568E881}" srcOrd="0" destOrd="0" presId="urn:microsoft.com/office/officeart/2005/8/layout/hProcess9"/>
    <dgm:cxn modelId="{1F2F5695-F227-4369-986A-5AD164A95E2B}" type="presParOf" srcId="{C23FDA74-D04A-4E6B-910E-3CB8577BB43F}" destId="{EBE6FA1B-3D5A-41A2-B67F-ED33A2E18EA1}" srcOrd="1" destOrd="0" presId="urn:microsoft.com/office/officeart/2005/8/layout/hProcess9"/>
    <dgm:cxn modelId="{5CBEC5CE-790A-414C-95D9-41348B8B5F17}" type="presParOf" srcId="{EBE6FA1B-3D5A-41A2-B67F-ED33A2E18EA1}" destId="{F729EA94-648B-411B-BB9A-4F18624374A8}" srcOrd="0" destOrd="0" presId="urn:microsoft.com/office/officeart/2005/8/layout/hProcess9"/>
    <dgm:cxn modelId="{69D0752D-04F5-482A-83E3-67EBEC4CBA13}" type="presParOf" srcId="{EBE6FA1B-3D5A-41A2-B67F-ED33A2E18EA1}" destId="{1E014F33-0C76-49C0-9ECC-B54A6B2F2227}" srcOrd="1" destOrd="0" presId="urn:microsoft.com/office/officeart/2005/8/layout/hProcess9"/>
    <dgm:cxn modelId="{C7D61491-55A9-40C6-BCAC-012F17A0291A}" type="presParOf" srcId="{EBE6FA1B-3D5A-41A2-B67F-ED33A2E18EA1}" destId="{D874218B-C3E1-47E5-8E84-7333D0754AB9}" srcOrd="2" destOrd="0" presId="urn:microsoft.com/office/officeart/2005/8/layout/hProcess9"/>
    <dgm:cxn modelId="{7305F727-3AF1-4828-8369-5F3B89517C1E}" type="presParOf" srcId="{EBE6FA1B-3D5A-41A2-B67F-ED33A2E18EA1}" destId="{41FEF61D-1A58-4F4D-9A03-D49CF31778AA}" srcOrd="3" destOrd="0" presId="urn:microsoft.com/office/officeart/2005/8/layout/hProcess9"/>
    <dgm:cxn modelId="{FC104594-A5FF-44AE-BFFB-C4E0D64506D0}" type="presParOf" srcId="{EBE6FA1B-3D5A-41A2-B67F-ED33A2E18EA1}" destId="{43347996-DC65-494A-B8A5-7A8D4EAA615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845145-2F7F-4F88-9587-3CC316AA73B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346E364-63B9-4269-AAB7-115E60FFBB50}">
      <dgm:prSet phldrT="[Text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th-TH" b="1" dirty="0" smtClean="0"/>
            <a:t>ประสบการณ์ตรงของผู้บริโภค </a:t>
          </a:r>
          <a:endParaRPr lang="th-TH" b="1" dirty="0"/>
        </a:p>
      </dgm:t>
    </dgm:pt>
    <dgm:pt modelId="{183EA020-A7AB-4FAA-AEC0-A96DC1EBA73B}" type="parTrans" cxnId="{BD064702-E641-42A7-B597-CC4EAC2BED13}">
      <dgm:prSet/>
      <dgm:spPr/>
      <dgm:t>
        <a:bodyPr/>
        <a:lstStyle/>
        <a:p>
          <a:endParaRPr lang="th-TH" b="1"/>
        </a:p>
      </dgm:t>
    </dgm:pt>
    <dgm:pt modelId="{A6086946-50FC-45AC-A681-04BD827141DC}" type="sibTrans" cxnId="{BD064702-E641-42A7-B597-CC4EAC2BED13}">
      <dgm:prSet/>
      <dgm:spPr/>
      <dgm:t>
        <a:bodyPr/>
        <a:lstStyle/>
        <a:p>
          <a:endParaRPr lang="th-TH" b="1"/>
        </a:p>
      </dgm:t>
    </dgm:pt>
    <dgm:pt modelId="{690D36CE-B0EA-414A-9168-31419E305F7F}">
      <dgm:prSet phldrT="[Text]"/>
      <dgm:spPr/>
      <dgm:t>
        <a:bodyPr/>
        <a:lstStyle/>
        <a:p>
          <a:r>
            <a:rPr lang="th-TH" b="1" dirty="0" smtClean="0"/>
            <a:t>อิทธิพลจากคนรอบข้าง  </a:t>
          </a:r>
          <a:endParaRPr lang="th-TH" b="1" dirty="0"/>
        </a:p>
      </dgm:t>
    </dgm:pt>
    <dgm:pt modelId="{0161B802-DE09-46AF-8905-30172FAEB87F}" type="parTrans" cxnId="{1D4F4FF7-FE4B-4B35-937F-46DAE47129CF}">
      <dgm:prSet/>
      <dgm:spPr/>
      <dgm:t>
        <a:bodyPr/>
        <a:lstStyle/>
        <a:p>
          <a:endParaRPr lang="th-TH" b="1"/>
        </a:p>
      </dgm:t>
    </dgm:pt>
    <dgm:pt modelId="{4121A5AA-60F7-4367-8CAB-18CDE072E15F}" type="sibTrans" cxnId="{1D4F4FF7-FE4B-4B35-937F-46DAE47129CF}">
      <dgm:prSet/>
      <dgm:spPr/>
      <dgm:t>
        <a:bodyPr/>
        <a:lstStyle/>
        <a:p>
          <a:endParaRPr lang="th-TH" b="1"/>
        </a:p>
      </dgm:t>
    </dgm:pt>
    <dgm:pt modelId="{145F6303-B49B-4D0E-B04A-354534A5CC73}">
      <dgm:prSet phldrT="[Text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th-TH" b="1" dirty="0" smtClean="0"/>
            <a:t>สื่อสารมวลชน</a:t>
          </a:r>
          <a:endParaRPr lang="th-TH" b="1" dirty="0"/>
        </a:p>
      </dgm:t>
    </dgm:pt>
    <dgm:pt modelId="{BA16A318-1BAC-49C4-A9AA-A88E3380430B}" type="parTrans" cxnId="{34B4E857-1793-4F20-93F5-23999D9DF878}">
      <dgm:prSet/>
      <dgm:spPr/>
      <dgm:t>
        <a:bodyPr/>
        <a:lstStyle/>
        <a:p>
          <a:endParaRPr lang="th-TH" b="1"/>
        </a:p>
      </dgm:t>
    </dgm:pt>
    <dgm:pt modelId="{BC68A0AB-21AA-438F-8D82-341ED84DDD07}" type="sibTrans" cxnId="{34B4E857-1793-4F20-93F5-23999D9DF878}">
      <dgm:prSet/>
      <dgm:spPr/>
      <dgm:t>
        <a:bodyPr/>
        <a:lstStyle/>
        <a:p>
          <a:endParaRPr lang="th-TH" b="1"/>
        </a:p>
      </dgm:t>
    </dgm:pt>
    <dgm:pt modelId="{C23FDA74-D04A-4E6B-910E-3CB8577BB43F}" type="pres">
      <dgm:prSet presAssocID="{59845145-2F7F-4F88-9587-3CC316AA73B3}" presName="CompostProcess" presStyleCnt="0">
        <dgm:presLayoutVars>
          <dgm:dir/>
          <dgm:resizeHandles val="exact"/>
        </dgm:presLayoutVars>
      </dgm:prSet>
      <dgm:spPr/>
    </dgm:pt>
    <dgm:pt modelId="{B8213970-21A4-4AA5-8155-184CF568E881}" type="pres">
      <dgm:prSet presAssocID="{59845145-2F7F-4F88-9587-3CC316AA73B3}" presName="arrow" presStyleLbl="bgShp" presStyleIdx="0" presStyleCnt="1"/>
      <dgm:spPr/>
    </dgm:pt>
    <dgm:pt modelId="{EBE6FA1B-3D5A-41A2-B67F-ED33A2E18EA1}" type="pres">
      <dgm:prSet presAssocID="{59845145-2F7F-4F88-9587-3CC316AA73B3}" presName="linearProcess" presStyleCnt="0"/>
      <dgm:spPr/>
    </dgm:pt>
    <dgm:pt modelId="{F729EA94-648B-411B-BB9A-4F18624374A8}" type="pres">
      <dgm:prSet presAssocID="{7346E364-63B9-4269-AAB7-115E60FFBB5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E014F33-0C76-49C0-9ECC-B54A6B2F2227}" type="pres">
      <dgm:prSet presAssocID="{A6086946-50FC-45AC-A681-04BD827141DC}" presName="sibTrans" presStyleCnt="0"/>
      <dgm:spPr/>
    </dgm:pt>
    <dgm:pt modelId="{D874218B-C3E1-47E5-8E84-7333D0754AB9}" type="pres">
      <dgm:prSet presAssocID="{690D36CE-B0EA-414A-9168-31419E305F7F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41FEF61D-1A58-4F4D-9A03-D49CF31778AA}" type="pres">
      <dgm:prSet presAssocID="{4121A5AA-60F7-4367-8CAB-18CDE072E15F}" presName="sibTrans" presStyleCnt="0"/>
      <dgm:spPr/>
    </dgm:pt>
    <dgm:pt modelId="{43347996-DC65-494A-B8A5-7A8D4EAA615C}" type="pres">
      <dgm:prSet presAssocID="{145F6303-B49B-4D0E-B04A-354534A5CC7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1D4F4FF7-FE4B-4B35-937F-46DAE47129CF}" srcId="{59845145-2F7F-4F88-9587-3CC316AA73B3}" destId="{690D36CE-B0EA-414A-9168-31419E305F7F}" srcOrd="1" destOrd="0" parTransId="{0161B802-DE09-46AF-8905-30172FAEB87F}" sibTransId="{4121A5AA-60F7-4367-8CAB-18CDE072E15F}"/>
    <dgm:cxn modelId="{9281AEAB-F0C4-4888-AD76-45669710ABD6}" type="presOf" srcId="{690D36CE-B0EA-414A-9168-31419E305F7F}" destId="{D874218B-C3E1-47E5-8E84-7333D0754AB9}" srcOrd="0" destOrd="0" presId="urn:microsoft.com/office/officeart/2005/8/layout/hProcess9"/>
    <dgm:cxn modelId="{D7FA6191-D261-4D81-93DB-19D78108F1CF}" type="presOf" srcId="{7346E364-63B9-4269-AAB7-115E60FFBB50}" destId="{F729EA94-648B-411B-BB9A-4F18624374A8}" srcOrd="0" destOrd="0" presId="urn:microsoft.com/office/officeart/2005/8/layout/hProcess9"/>
    <dgm:cxn modelId="{956E59C6-90F4-46B4-9EA7-DE08F9C17B0B}" type="presOf" srcId="{59845145-2F7F-4F88-9587-3CC316AA73B3}" destId="{C23FDA74-D04A-4E6B-910E-3CB8577BB43F}" srcOrd="0" destOrd="0" presId="urn:microsoft.com/office/officeart/2005/8/layout/hProcess9"/>
    <dgm:cxn modelId="{95A26570-394C-4909-A0B6-D60097E319C7}" type="presOf" srcId="{145F6303-B49B-4D0E-B04A-354534A5CC73}" destId="{43347996-DC65-494A-B8A5-7A8D4EAA615C}" srcOrd="0" destOrd="0" presId="urn:microsoft.com/office/officeart/2005/8/layout/hProcess9"/>
    <dgm:cxn modelId="{34B4E857-1793-4F20-93F5-23999D9DF878}" srcId="{59845145-2F7F-4F88-9587-3CC316AA73B3}" destId="{145F6303-B49B-4D0E-B04A-354534A5CC73}" srcOrd="2" destOrd="0" parTransId="{BA16A318-1BAC-49C4-A9AA-A88E3380430B}" sibTransId="{BC68A0AB-21AA-438F-8D82-341ED84DDD07}"/>
    <dgm:cxn modelId="{BD064702-E641-42A7-B597-CC4EAC2BED13}" srcId="{59845145-2F7F-4F88-9587-3CC316AA73B3}" destId="{7346E364-63B9-4269-AAB7-115E60FFBB50}" srcOrd="0" destOrd="0" parTransId="{183EA020-A7AB-4FAA-AEC0-A96DC1EBA73B}" sibTransId="{A6086946-50FC-45AC-A681-04BD827141DC}"/>
    <dgm:cxn modelId="{54258DB1-DCCB-4FC2-AA91-5C265D2B4D26}" type="presParOf" srcId="{C23FDA74-D04A-4E6B-910E-3CB8577BB43F}" destId="{B8213970-21A4-4AA5-8155-184CF568E881}" srcOrd="0" destOrd="0" presId="urn:microsoft.com/office/officeart/2005/8/layout/hProcess9"/>
    <dgm:cxn modelId="{0BA4EC07-E4B0-4A92-A9B5-12A9772A4323}" type="presParOf" srcId="{C23FDA74-D04A-4E6B-910E-3CB8577BB43F}" destId="{EBE6FA1B-3D5A-41A2-B67F-ED33A2E18EA1}" srcOrd="1" destOrd="0" presId="urn:microsoft.com/office/officeart/2005/8/layout/hProcess9"/>
    <dgm:cxn modelId="{E90340AC-7889-4E82-842B-6A40714D116F}" type="presParOf" srcId="{EBE6FA1B-3D5A-41A2-B67F-ED33A2E18EA1}" destId="{F729EA94-648B-411B-BB9A-4F18624374A8}" srcOrd="0" destOrd="0" presId="urn:microsoft.com/office/officeart/2005/8/layout/hProcess9"/>
    <dgm:cxn modelId="{254B4390-E60E-464F-BB6E-0C8F15E33EA5}" type="presParOf" srcId="{EBE6FA1B-3D5A-41A2-B67F-ED33A2E18EA1}" destId="{1E014F33-0C76-49C0-9ECC-B54A6B2F2227}" srcOrd="1" destOrd="0" presId="urn:microsoft.com/office/officeart/2005/8/layout/hProcess9"/>
    <dgm:cxn modelId="{13AE9F40-BF8D-4BEF-8BC3-3EF21A5E0505}" type="presParOf" srcId="{EBE6FA1B-3D5A-41A2-B67F-ED33A2E18EA1}" destId="{D874218B-C3E1-47E5-8E84-7333D0754AB9}" srcOrd="2" destOrd="0" presId="urn:microsoft.com/office/officeart/2005/8/layout/hProcess9"/>
    <dgm:cxn modelId="{C97CE374-EA38-4E1C-B4BC-C5FFAB4AA412}" type="presParOf" srcId="{EBE6FA1B-3D5A-41A2-B67F-ED33A2E18EA1}" destId="{41FEF61D-1A58-4F4D-9A03-D49CF31778AA}" srcOrd="3" destOrd="0" presId="urn:microsoft.com/office/officeart/2005/8/layout/hProcess9"/>
    <dgm:cxn modelId="{BC7DF452-04AE-4F12-AFA1-F439B03B5163}" type="presParOf" srcId="{EBE6FA1B-3D5A-41A2-B67F-ED33A2E18EA1}" destId="{43347996-DC65-494A-B8A5-7A8D4EAA615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845145-2F7F-4F88-9587-3CC316AA73B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346E364-63B9-4269-AAB7-115E60FFBB50}">
      <dgm:prSet phldrT="[Text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th-TH" b="1" dirty="0" smtClean="0"/>
            <a:t>ประสบการณ์ตรงของผู้บริโภค </a:t>
          </a:r>
          <a:endParaRPr lang="th-TH" b="1" dirty="0"/>
        </a:p>
      </dgm:t>
    </dgm:pt>
    <dgm:pt modelId="{183EA020-A7AB-4FAA-AEC0-A96DC1EBA73B}" type="parTrans" cxnId="{BD064702-E641-42A7-B597-CC4EAC2BED13}">
      <dgm:prSet/>
      <dgm:spPr/>
      <dgm:t>
        <a:bodyPr/>
        <a:lstStyle/>
        <a:p>
          <a:endParaRPr lang="th-TH" b="1"/>
        </a:p>
      </dgm:t>
    </dgm:pt>
    <dgm:pt modelId="{A6086946-50FC-45AC-A681-04BD827141DC}" type="sibTrans" cxnId="{BD064702-E641-42A7-B597-CC4EAC2BED13}">
      <dgm:prSet/>
      <dgm:spPr/>
      <dgm:t>
        <a:bodyPr/>
        <a:lstStyle/>
        <a:p>
          <a:endParaRPr lang="th-TH" b="1"/>
        </a:p>
      </dgm:t>
    </dgm:pt>
    <dgm:pt modelId="{690D36CE-B0EA-414A-9168-31419E305F7F}">
      <dgm:prSet phldrT="[Text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th-TH" b="1" dirty="0" smtClean="0"/>
            <a:t>อิทธิพลจากคนรอบข้าง  </a:t>
          </a:r>
          <a:endParaRPr lang="th-TH" b="1" dirty="0"/>
        </a:p>
      </dgm:t>
    </dgm:pt>
    <dgm:pt modelId="{0161B802-DE09-46AF-8905-30172FAEB87F}" type="parTrans" cxnId="{1D4F4FF7-FE4B-4B35-937F-46DAE47129CF}">
      <dgm:prSet/>
      <dgm:spPr/>
      <dgm:t>
        <a:bodyPr/>
        <a:lstStyle/>
        <a:p>
          <a:endParaRPr lang="th-TH" b="1"/>
        </a:p>
      </dgm:t>
    </dgm:pt>
    <dgm:pt modelId="{4121A5AA-60F7-4367-8CAB-18CDE072E15F}" type="sibTrans" cxnId="{1D4F4FF7-FE4B-4B35-937F-46DAE47129CF}">
      <dgm:prSet/>
      <dgm:spPr/>
      <dgm:t>
        <a:bodyPr/>
        <a:lstStyle/>
        <a:p>
          <a:endParaRPr lang="th-TH" b="1"/>
        </a:p>
      </dgm:t>
    </dgm:pt>
    <dgm:pt modelId="{145F6303-B49B-4D0E-B04A-354534A5CC73}">
      <dgm:prSet phldrT="[Text]"/>
      <dgm:spPr>
        <a:solidFill>
          <a:schemeClr val="accent1"/>
        </a:solidFill>
      </dgm:spPr>
      <dgm:t>
        <a:bodyPr/>
        <a:lstStyle/>
        <a:p>
          <a:r>
            <a:rPr lang="th-TH" b="1" dirty="0" smtClean="0"/>
            <a:t>สื่อสารมวลชน</a:t>
          </a:r>
          <a:endParaRPr lang="th-TH" b="1" dirty="0"/>
        </a:p>
      </dgm:t>
    </dgm:pt>
    <dgm:pt modelId="{BA16A318-1BAC-49C4-A9AA-A88E3380430B}" type="parTrans" cxnId="{34B4E857-1793-4F20-93F5-23999D9DF878}">
      <dgm:prSet/>
      <dgm:spPr/>
      <dgm:t>
        <a:bodyPr/>
        <a:lstStyle/>
        <a:p>
          <a:endParaRPr lang="th-TH" b="1"/>
        </a:p>
      </dgm:t>
    </dgm:pt>
    <dgm:pt modelId="{BC68A0AB-21AA-438F-8D82-341ED84DDD07}" type="sibTrans" cxnId="{34B4E857-1793-4F20-93F5-23999D9DF878}">
      <dgm:prSet/>
      <dgm:spPr/>
      <dgm:t>
        <a:bodyPr/>
        <a:lstStyle/>
        <a:p>
          <a:endParaRPr lang="th-TH" b="1"/>
        </a:p>
      </dgm:t>
    </dgm:pt>
    <dgm:pt modelId="{C23FDA74-D04A-4E6B-910E-3CB8577BB43F}" type="pres">
      <dgm:prSet presAssocID="{59845145-2F7F-4F88-9587-3CC316AA73B3}" presName="CompostProcess" presStyleCnt="0">
        <dgm:presLayoutVars>
          <dgm:dir/>
          <dgm:resizeHandles val="exact"/>
        </dgm:presLayoutVars>
      </dgm:prSet>
      <dgm:spPr/>
    </dgm:pt>
    <dgm:pt modelId="{B8213970-21A4-4AA5-8155-184CF568E881}" type="pres">
      <dgm:prSet presAssocID="{59845145-2F7F-4F88-9587-3CC316AA73B3}" presName="arrow" presStyleLbl="bgShp" presStyleIdx="0" presStyleCnt="1"/>
      <dgm:spPr/>
    </dgm:pt>
    <dgm:pt modelId="{EBE6FA1B-3D5A-41A2-B67F-ED33A2E18EA1}" type="pres">
      <dgm:prSet presAssocID="{59845145-2F7F-4F88-9587-3CC316AA73B3}" presName="linearProcess" presStyleCnt="0"/>
      <dgm:spPr/>
    </dgm:pt>
    <dgm:pt modelId="{F729EA94-648B-411B-BB9A-4F18624374A8}" type="pres">
      <dgm:prSet presAssocID="{7346E364-63B9-4269-AAB7-115E60FFBB5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E014F33-0C76-49C0-9ECC-B54A6B2F2227}" type="pres">
      <dgm:prSet presAssocID="{A6086946-50FC-45AC-A681-04BD827141DC}" presName="sibTrans" presStyleCnt="0"/>
      <dgm:spPr/>
    </dgm:pt>
    <dgm:pt modelId="{D874218B-C3E1-47E5-8E84-7333D0754AB9}" type="pres">
      <dgm:prSet presAssocID="{690D36CE-B0EA-414A-9168-31419E305F7F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41FEF61D-1A58-4F4D-9A03-D49CF31778AA}" type="pres">
      <dgm:prSet presAssocID="{4121A5AA-60F7-4367-8CAB-18CDE072E15F}" presName="sibTrans" presStyleCnt="0"/>
      <dgm:spPr/>
    </dgm:pt>
    <dgm:pt modelId="{43347996-DC65-494A-B8A5-7A8D4EAA615C}" type="pres">
      <dgm:prSet presAssocID="{145F6303-B49B-4D0E-B04A-354534A5CC7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1D4F4FF7-FE4B-4B35-937F-46DAE47129CF}" srcId="{59845145-2F7F-4F88-9587-3CC316AA73B3}" destId="{690D36CE-B0EA-414A-9168-31419E305F7F}" srcOrd="1" destOrd="0" parTransId="{0161B802-DE09-46AF-8905-30172FAEB87F}" sibTransId="{4121A5AA-60F7-4367-8CAB-18CDE072E15F}"/>
    <dgm:cxn modelId="{67BAD3E5-0679-4D47-8149-3A1DDEE9CFE5}" type="presOf" srcId="{7346E364-63B9-4269-AAB7-115E60FFBB50}" destId="{F729EA94-648B-411B-BB9A-4F18624374A8}" srcOrd="0" destOrd="0" presId="urn:microsoft.com/office/officeart/2005/8/layout/hProcess9"/>
    <dgm:cxn modelId="{B42BB410-BD46-48AE-85DF-2E2C77BBE258}" type="presOf" srcId="{690D36CE-B0EA-414A-9168-31419E305F7F}" destId="{D874218B-C3E1-47E5-8E84-7333D0754AB9}" srcOrd="0" destOrd="0" presId="urn:microsoft.com/office/officeart/2005/8/layout/hProcess9"/>
    <dgm:cxn modelId="{34B4E857-1793-4F20-93F5-23999D9DF878}" srcId="{59845145-2F7F-4F88-9587-3CC316AA73B3}" destId="{145F6303-B49B-4D0E-B04A-354534A5CC73}" srcOrd="2" destOrd="0" parTransId="{BA16A318-1BAC-49C4-A9AA-A88E3380430B}" sibTransId="{BC68A0AB-21AA-438F-8D82-341ED84DDD07}"/>
    <dgm:cxn modelId="{BD064702-E641-42A7-B597-CC4EAC2BED13}" srcId="{59845145-2F7F-4F88-9587-3CC316AA73B3}" destId="{7346E364-63B9-4269-AAB7-115E60FFBB50}" srcOrd="0" destOrd="0" parTransId="{183EA020-A7AB-4FAA-AEC0-A96DC1EBA73B}" sibTransId="{A6086946-50FC-45AC-A681-04BD827141DC}"/>
    <dgm:cxn modelId="{F1A62BA5-DC2B-4BDA-8DCC-5DE27BAC832C}" type="presOf" srcId="{145F6303-B49B-4D0E-B04A-354534A5CC73}" destId="{43347996-DC65-494A-B8A5-7A8D4EAA615C}" srcOrd="0" destOrd="0" presId="urn:microsoft.com/office/officeart/2005/8/layout/hProcess9"/>
    <dgm:cxn modelId="{947A6DBE-A43C-4CF2-9F30-6F54F50E8795}" type="presOf" srcId="{59845145-2F7F-4F88-9587-3CC316AA73B3}" destId="{C23FDA74-D04A-4E6B-910E-3CB8577BB43F}" srcOrd="0" destOrd="0" presId="urn:microsoft.com/office/officeart/2005/8/layout/hProcess9"/>
    <dgm:cxn modelId="{3EA86D5F-63FC-4C9E-BDED-6A091C0D780A}" type="presParOf" srcId="{C23FDA74-D04A-4E6B-910E-3CB8577BB43F}" destId="{B8213970-21A4-4AA5-8155-184CF568E881}" srcOrd="0" destOrd="0" presId="urn:microsoft.com/office/officeart/2005/8/layout/hProcess9"/>
    <dgm:cxn modelId="{04844F5B-01F2-4E43-9718-087382CDB8C3}" type="presParOf" srcId="{C23FDA74-D04A-4E6B-910E-3CB8577BB43F}" destId="{EBE6FA1B-3D5A-41A2-B67F-ED33A2E18EA1}" srcOrd="1" destOrd="0" presId="urn:microsoft.com/office/officeart/2005/8/layout/hProcess9"/>
    <dgm:cxn modelId="{D5CCCB62-DF3E-4444-BDC7-ED2208F6369F}" type="presParOf" srcId="{EBE6FA1B-3D5A-41A2-B67F-ED33A2E18EA1}" destId="{F729EA94-648B-411B-BB9A-4F18624374A8}" srcOrd="0" destOrd="0" presId="urn:microsoft.com/office/officeart/2005/8/layout/hProcess9"/>
    <dgm:cxn modelId="{EEF6A996-DF91-4EBA-98F6-D7120E198E13}" type="presParOf" srcId="{EBE6FA1B-3D5A-41A2-B67F-ED33A2E18EA1}" destId="{1E014F33-0C76-49C0-9ECC-B54A6B2F2227}" srcOrd="1" destOrd="0" presId="urn:microsoft.com/office/officeart/2005/8/layout/hProcess9"/>
    <dgm:cxn modelId="{70716C4D-CBB4-43C8-BD8A-FC32C33D375F}" type="presParOf" srcId="{EBE6FA1B-3D5A-41A2-B67F-ED33A2E18EA1}" destId="{D874218B-C3E1-47E5-8E84-7333D0754AB9}" srcOrd="2" destOrd="0" presId="urn:microsoft.com/office/officeart/2005/8/layout/hProcess9"/>
    <dgm:cxn modelId="{87A17C43-D851-4392-95B2-808C931226DF}" type="presParOf" srcId="{EBE6FA1B-3D5A-41A2-B67F-ED33A2E18EA1}" destId="{41FEF61D-1A58-4F4D-9A03-D49CF31778AA}" srcOrd="3" destOrd="0" presId="urn:microsoft.com/office/officeart/2005/8/layout/hProcess9"/>
    <dgm:cxn modelId="{CDB5E3CC-57EF-4133-A6C9-A079C3C24E9A}" type="presParOf" srcId="{EBE6FA1B-3D5A-41A2-B67F-ED33A2E18EA1}" destId="{43347996-DC65-494A-B8A5-7A8D4EAA615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D56C9B-2338-4929-8248-55F7C1710791}" type="doc">
      <dgm:prSet loTypeId="urn:microsoft.com/office/officeart/2005/8/layout/arrow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585F1F42-9376-4636-B19C-8092CD0955EA}">
      <dgm:prSet phldrT="[Text]" custT="1"/>
      <dgm:spPr/>
      <dgm:t>
        <a:bodyPr/>
        <a:lstStyle/>
        <a:p>
          <a:r>
            <a:rPr lang="th-TH" sz="2800" b="1" dirty="0" smtClean="0"/>
            <a:t>ผู้บริโภคที่ชอบคิด </a:t>
          </a:r>
        </a:p>
        <a:p>
          <a:r>
            <a:rPr lang="en-US" sz="2800" b="1" dirty="0" smtClean="0"/>
            <a:t>(High Cognition) </a:t>
          </a:r>
          <a:endParaRPr lang="th-TH" sz="2800" b="1" dirty="0"/>
        </a:p>
      </dgm:t>
    </dgm:pt>
    <dgm:pt modelId="{C243F142-BE05-4DD8-9E16-A0662DE603D6}" type="parTrans" cxnId="{32E34408-6978-4519-BB34-9B03C5EBA0FF}">
      <dgm:prSet/>
      <dgm:spPr/>
      <dgm:t>
        <a:bodyPr/>
        <a:lstStyle/>
        <a:p>
          <a:endParaRPr lang="th-TH"/>
        </a:p>
      </dgm:t>
    </dgm:pt>
    <dgm:pt modelId="{8ECEFB99-B606-4A21-9815-59837AD836F9}" type="sibTrans" cxnId="{32E34408-6978-4519-BB34-9B03C5EBA0FF}">
      <dgm:prSet/>
      <dgm:spPr/>
      <dgm:t>
        <a:bodyPr/>
        <a:lstStyle/>
        <a:p>
          <a:endParaRPr lang="th-TH"/>
        </a:p>
      </dgm:t>
    </dgm:pt>
    <dgm:pt modelId="{596D8079-A9AF-44D8-AFD9-98142316640E}">
      <dgm:prSet phldrT="[Text]" custT="1"/>
      <dgm:spPr/>
      <dgm:t>
        <a:bodyPr/>
        <a:lstStyle/>
        <a:p>
          <a:r>
            <a:rPr lang="th-TH" sz="2800" b="1" dirty="0" smtClean="0"/>
            <a:t>ผู้บริโภคที่ชอบคิดน้อย ๆ </a:t>
          </a:r>
          <a:r>
            <a:rPr lang="en-US" sz="2800" b="1" dirty="0" smtClean="0"/>
            <a:t>(Low Cognition) </a:t>
          </a:r>
          <a:endParaRPr lang="th-TH" sz="2800" b="1" dirty="0"/>
        </a:p>
      </dgm:t>
    </dgm:pt>
    <dgm:pt modelId="{AFF1D5F4-DFAB-4E43-8C9B-751E25B66AFC}" type="parTrans" cxnId="{3AD3E13F-DCA3-4CFC-8E43-29F2F89B20AE}">
      <dgm:prSet/>
      <dgm:spPr/>
      <dgm:t>
        <a:bodyPr/>
        <a:lstStyle/>
        <a:p>
          <a:endParaRPr lang="th-TH"/>
        </a:p>
      </dgm:t>
    </dgm:pt>
    <dgm:pt modelId="{49D162DE-535E-4DA2-8448-99C7823BD928}" type="sibTrans" cxnId="{3AD3E13F-DCA3-4CFC-8E43-29F2F89B20AE}">
      <dgm:prSet/>
      <dgm:spPr/>
      <dgm:t>
        <a:bodyPr/>
        <a:lstStyle/>
        <a:p>
          <a:endParaRPr lang="th-TH"/>
        </a:p>
      </dgm:t>
    </dgm:pt>
    <dgm:pt modelId="{77B696CA-B6DC-4787-BD5E-3B3DE121D210}" type="pres">
      <dgm:prSet presAssocID="{DCD56C9B-2338-4929-8248-55F7C171079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4D9EAB1A-EDDC-4C95-8D8F-C15C813EA9E8}" type="pres">
      <dgm:prSet presAssocID="{585F1F42-9376-4636-B19C-8092CD0955EA}" presName="upArrow" presStyleLbl="node1" presStyleIdx="0" presStyleCnt="2"/>
      <dgm:spPr/>
    </dgm:pt>
    <dgm:pt modelId="{91271DFC-DDB0-4285-BEB3-E14350ABDE2E}" type="pres">
      <dgm:prSet presAssocID="{585F1F42-9376-4636-B19C-8092CD0955EA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BD9C54B-C1B4-4C4F-85BF-AE4019DA6775}" type="pres">
      <dgm:prSet presAssocID="{596D8079-A9AF-44D8-AFD9-98142316640E}" presName="downArrow" presStyleLbl="node1" presStyleIdx="1" presStyleCnt="2"/>
      <dgm:spPr/>
    </dgm:pt>
    <dgm:pt modelId="{887A6E99-05D2-40A4-BB61-9D7F1CF60347}" type="pres">
      <dgm:prSet presAssocID="{596D8079-A9AF-44D8-AFD9-98142316640E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BA367E75-BA25-4348-9A6B-51247915DEBB}" type="presOf" srcId="{585F1F42-9376-4636-B19C-8092CD0955EA}" destId="{91271DFC-DDB0-4285-BEB3-E14350ABDE2E}" srcOrd="0" destOrd="0" presId="urn:microsoft.com/office/officeart/2005/8/layout/arrow4"/>
    <dgm:cxn modelId="{EAB1464D-6E9B-4EF2-A3C1-ED1F144779D6}" type="presOf" srcId="{DCD56C9B-2338-4929-8248-55F7C1710791}" destId="{77B696CA-B6DC-4787-BD5E-3B3DE121D210}" srcOrd="0" destOrd="0" presId="urn:microsoft.com/office/officeart/2005/8/layout/arrow4"/>
    <dgm:cxn modelId="{E5CA808D-53C0-4252-8E25-A11F7D29CF52}" type="presOf" srcId="{596D8079-A9AF-44D8-AFD9-98142316640E}" destId="{887A6E99-05D2-40A4-BB61-9D7F1CF60347}" srcOrd="0" destOrd="0" presId="urn:microsoft.com/office/officeart/2005/8/layout/arrow4"/>
    <dgm:cxn modelId="{32E34408-6978-4519-BB34-9B03C5EBA0FF}" srcId="{DCD56C9B-2338-4929-8248-55F7C1710791}" destId="{585F1F42-9376-4636-B19C-8092CD0955EA}" srcOrd="0" destOrd="0" parTransId="{C243F142-BE05-4DD8-9E16-A0662DE603D6}" sibTransId="{8ECEFB99-B606-4A21-9815-59837AD836F9}"/>
    <dgm:cxn modelId="{3AD3E13F-DCA3-4CFC-8E43-29F2F89B20AE}" srcId="{DCD56C9B-2338-4929-8248-55F7C1710791}" destId="{596D8079-A9AF-44D8-AFD9-98142316640E}" srcOrd="1" destOrd="0" parTransId="{AFF1D5F4-DFAB-4E43-8C9B-751E25B66AFC}" sibTransId="{49D162DE-535E-4DA2-8448-99C7823BD928}"/>
    <dgm:cxn modelId="{67D7B683-2847-4472-8E3E-61E53713C64A}" type="presParOf" srcId="{77B696CA-B6DC-4787-BD5E-3B3DE121D210}" destId="{4D9EAB1A-EDDC-4C95-8D8F-C15C813EA9E8}" srcOrd="0" destOrd="0" presId="urn:microsoft.com/office/officeart/2005/8/layout/arrow4"/>
    <dgm:cxn modelId="{FE291869-ABFE-47FE-876E-A6E7A5AEE3C7}" type="presParOf" srcId="{77B696CA-B6DC-4787-BD5E-3B3DE121D210}" destId="{91271DFC-DDB0-4285-BEB3-E14350ABDE2E}" srcOrd="1" destOrd="0" presId="urn:microsoft.com/office/officeart/2005/8/layout/arrow4"/>
    <dgm:cxn modelId="{D4CD049E-1B9E-42DC-8F1C-FCFB34003447}" type="presParOf" srcId="{77B696CA-B6DC-4787-BD5E-3B3DE121D210}" destId="{5BD9C54B-C1B4-4C4F-85BF-AE4019DA6775}" srcOrd="2" destOrd="0" presId="urn:microsoft.com/office/officeart/2005/8/layout/arrow4"/>
    <dgm:cxn modelId="{C7089D93-4EA3-47D5-A074-8C82735ACDF7}" type="presParOf" srcId="{77B696CA-B6DC-4787-BD5E-3B3DE121D210}" destId="{887A6E99-05D2-40A4-BB61-9D7F1CF60347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213970-21A4-4AA5-8155-184CF568E881}">
      <dsp:nvSpPr>
        <dsp:cNvPr id="0" name=""/>
        <dsp:cNvSpPr/>
      </dsp:nvSpPr>
      <dsp:spPr>
        <a:xfrm>
          <a:off x="539355" y="0"/>
          <a:ext cx="6112693" cy="196056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29EA94-648B-411B-BB9A-4F18624374A8}">
      <dsp:nvSpPr>
        <dsp:cNvPr id="0" name=""/>
        <dsp:cNvSpPr/>
      </dsp:nvSpPr>
      <dsp:spPr>
        <a:xfrm>
          <a:off x="7725" y="588168"/>
          <a:ext cx="2314733" cy="7842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/>
            <a:t>ประสบการณ์ตรงของผู้บริโภค </a:t>
          </a:r>
          <a:endParaRPr lang="th-TH" sz="2000" b="1" kern="1200" dirty="0"/>
        </a:p>
      </dsp:txBody>
      <dsp:txXfrm>
        <a:off x="7725" y="588168"/>
        <a:ext cx="2314733" cy="784224"/>
      </dsp:txXfrm>
    </dsp:sp>
    <dsp:sp modelId="{D874218B-C3E1-47E5-8E84-7333D0754AB9}">
      <dsp:nvSpPr>
        <dsp:cNvPr id="0" name=""/>
        <dsp:cNvSpPr/>
      </dsp:nvSpPr>
      <dsp:spPr>
        <a:xfrm>
          <a:off x="2438335" y="588168"/>
          <a:ext cx="2314733" cy="784224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>
              <a:solidFill>
                <a:schemeClr val="bg1"/>
              </a:solidFill>
            </a:rPr>
            <a:t>อิทธิพลจากคนรอบข้าง  </a:t>
          </a:r>
          <a:endParaRPr lang="th-TH" sz="2000" b="1" kern="1200" dirty="0">
            <a:solidFill>
              <a:schemeClr val="bg1"/>
            </a:solidFill>
          </a:endParaRPr>
        </a:p>
      </dsp:txBody>
      <dsp:txXfrm>
        <a:off x="2438335" y="588168"/>
        <a:ext cx="2314733" cy="784224"/>
      </dsp:txXfrm>
    </dsp:sp>
    <dsp:sp modelId="{43347996-DC65-494A-B8A5-7A8D4EAA615C}">
      <dsp:nvSpPr>
        <dsp:cNvPr id="0" name=""/>
        <dsp:cNvSpPr/>
      </dsp:nvSpPr>
      <dsp:spPr>
        <a:xfrm>
          <a:off x="4868945" y="588168"/>
          <a:ext cx="2314733" cy="784224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/>
            <a:t>สื่อสารมวลชน</a:t>
          </a:r>
          <a:endParaRPr lang="th-TH" sz="2000" b="1" kern="1200" dirty="0"/>
        </a:p>
      </dsp:txBody>
      <dsp:txXfrm>
        <a:off x="4868945" y="588168"/>
        <a:ext cx="2314733" cy="78422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213970-21A4-4AA5-8155-184CF568E881}">
      <dsp:nvSpPr>
        <dsp:cNvPr id="0" name=""/>
        <dsp:cNvSpPr/>
      </dsp:nvSpPr>
      <dsp:spPr>
        <a:xfrm>
          <a:off x="539355" y="0"/>
          <a:ext cx="6112693" cy="196056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29EA94-648B-411B-BB9A-4F18624374A8}">
      <dsp:nvSpPr>
        <dsp:cNvPr id="0" name=""/>
        <dsp:cNvSpPr/>
      </dsp:nvSpPr>
      <dsp:spPr>
        <a:xfrm>
          <a:off x="7725" y="588168"/>
          <a:ext cx="2314733" cy="784224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/>
            <a:t>ประสบการณ์ตรงของผู้บริโภค </a:t>
          </a:r>
          <a:endParaRPr lang="th-TH" sz="2000" b="1" kern="1200" dirty="0"/>
        </a:p>
      </dsp:txBody>
      <dsp:txXfrm>
        <a:off x="7725" y="588168"/>
        <a:ext cx="2314733" cy="784224"/>
      </dsp:txXfrm>
    </dsp:sp>
    <dsp:sp modelId="{D874218B-C3E1-47E5-8E84-7333D0754AB9}">
      <dsp:nvSpPr>
        <dsp:cNvPr id="0" name=""/>
        <dsp:cNvSpPr/>
      </dsp:nvSpPr>
      <dsp:spPr>
        <a:xfrm>
          <a:off x="2438335" y="588168"/>
          <a:ext cx="2314733" cy="7842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/>
            <a:t>อิทธิพลจากคนรอบข้าง  </a:t>
          </a:r>
          <a:endParaRPr lang="th-TH" sz="2000" b="1" kern="1200" dirty="0"/>
        </a:p>
      </dsp:txBody>
      <dsp:txXfrm>
        <a:off x="2438335" y="588168"/>
        <a:ext cx="2314733" cy="784224"/>
      </dsp:txXfrm>
    </dsp:sp>
    <dsp:sp modelId="{43347996-DC65-494A-B8A5-7A8D4EAA615C}">
      <dsp:nvSpPr>
        <dsp:cNvPr id="0" name=""/>
        <dsp:cNvSpPr/>
      </dsp:nvSpPr>
      <dsp:spPr>
        <a:xfrm>
          <a:off x="4868945" y="588168"/>
          <a:ext cx="2314733" cy="784224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/>
            <a:t>สื่อสารมวลชน</a:t>
          </a:r>
          <a:endParaRPr lang="th-TH" sz="2000" b="1" kern="1200" dirty="0"/>
        </a:p>
      </dsp:txBody>
      <dsp:txXfrm>
        <a:off x="4868945" y="588168"/>
        <a:ext cx="2314733" cy="78422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213970-21A4-4AA5-8155-184CF568E881}">
      <dsp:nvSpPr>
        <dsp:cNvPr id="0" name=""/>
        <dsp:cNvSpPr/>
      </dsp:nvSpPr>
      <dsp:spPr>
        <a:xfrm>
          <a:off x="539355" y="0"/>
          <a:ext cx="6112693" cy="196056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29EA94-648B-411B-BB9A-4F18624374A8}">
      <dsp:nvSpPr>
        <dsp:cNvPr id="0" name=""/>
        <dsp:cNvSpPr/>
      </dsp:nvSpPr>
      <dsp:spPr>
        <a:xfrm>
          <a:off x="7725" y="588168"/>
          <a:ext cx="2314733" cy="784224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/>
            <a:t>ประสบการณ์ตรงของผู้บริโภค </a:t>
          </a:r>
          <a:endParaRPr lang="th-TH" sz="2000" b="1" kern="1200" dirty="0"/>
        </a:p>
      </dsp:txBody>
      <dsp:txXfrm>
        <a:off x="7725" y="588168"/>
        <a:ext cx="2314733" cy="784224"/>
      </dsp:txXfrm>
    </dsp:sp>
    <dsp:sp modelId="{D874218B-C3E1-47E5-8E84-7333D0754AB9}">
      <dsp:nvSpPr>
        <dsp:cNvPr id="0" name=""/>
        <dsp:cNvSpPr/>
      </dsp:nvSpPr>
      <dsp:spPr>
        <a:xfrm>
          <a:off x="2438335" y="588168"/>
          <a:ext cx="2314733" cy="784224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/>
            <a:t>อิทธิพลจากคนรอบข้าง  </a:t>
          </a:r>
          <a:endParaRPr lang="th-TH" sz="2000" b="1" kern="1200" dirty="0"/>
        </a:p>
      </dsp:txBody>
      <dsp:txXfrm>
        <a:off x="2438335" y="588168"/>
        <a:ext cx="2314733" cy="784224"/>
      </dsp:txXfrm>
    </dsp:sp>
    <dsp:sp modelId="{43347996-DC65-494A-B8A5-7A8D4EAA615C}">
      <dsp:nvSpPr>
        <dsp:cNvPr id="0" name=""/>
        <dsp:cNvSpPr/>
      </dsp:nvSpPr>
      <dsp:spPr>
        <a:xfrm>
          <a:off x="4868945" y="588168"/>
          <a:ext cx="2314733" cy="784224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/>
            <a:t>สื่อสารมวลชน</a:t>
          </a:r>
          <a:endParaRPr lang="th-TH" sz="2000" b="1" kern="1200" dirty="0"/>
        </a:p>
      </dsp:txBody>
      <dsp:txXfrm>
        <a:off x="4868945" y="588168"/>
        <a:ext cx="2314733" cy="78422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9EAB1A-EDDC-4C95-8D8F-C15C813EA9E8}">
      <dsp:nvSpPr>
        <dsp:cNvPr id="0" name=""/>
        <dsp:cNvSpPr/>
      </dsp:nvSpPr>
      <dsp:spPr>
        <a:xfrm>
          <a:off x="2789" y="0"/>
          <a:ext cx="1673792" cy="1367785"/>
        </a:xfrm>
        <a:prstGeom prst="up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271DFC-DDB0-4285-BEB3-E14350ABDE2E}">
      <dsp:nvSpPr>
        <dsp:cNvPr id="0" name=""/>
        <dsp:cNvSpPr/>
      </dsp:nvSpPr>
      <dsp:spPr>
        <a:xfrm>
          <a:off x="1726795" y="0"/>
          <a:ext cx="2840374" cy="13677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0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kern="1200" dirty="0" smtClean="0"/>
            <a:t>ผู้บริโภคที่ชอบคิด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(High Cognition) </a:t>
          </a:r>
          <a:endParaRPr lang="th-TH" sz="2800" b="1" kern="1200" dirty="0"/>
        </a:p>
      </dsp:txBody>
      <dsp:txXfrm>
        <a:off x="1726795" y="0"/>
        <a:ext cx="2840374" cy="1367785"/>
      </dsp:txXfrm>
    </dsp:sp>
    <dsp:sp modelId="{5BD9C54B-C1B4-4C4F-85BF-AE4019DA6775}">
      <dsp:nvSpPr>
        <dsp:cNvPr id="0" name=""/>
        <dsp:cNvSpPr/>
      </dsp:nvSpPr>
      <dsp:spPr>
        <a:xfrm>
          <a:off x="504927" y="1481768"/>
          <a:ext cx="1673792" cy="1367785"/>
        </a:xfrm>
        <a:prstGeom prst="down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7A6E99-05D2-40A4-BB61-9D7F1CF60347}">
      <dsp:nvSpPr>
        <dsp:cNvPr id="0" name=""/>
        <dsp:cNvSpPr/>
      </dsp:nvSpPr>
      <dsp:spPr>
        <a:xfrm>
          <a:off x="2228933" y="1481768"/>
          <a:ext cx="2840374" cy="13677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0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kern="1200" dirty="0" smtClean="0"/>
            <a:t>ผู้บริโภคที่ชอบคิดน้อย ๆ </a:t>
          </a:r>
          <a:r>
            <a:rPr lang="en-US" sz="2800" b="1" kern="1200" dirty="0" smtClean="0"/>
            <a:t>(Low Cognition) </a:t>
          </a:r>
          <a:endParaRPr lang="th-TH" sz="2800" b="1" kern="1200" dirty="0"/>
        </a:p>
      </dsp:txBody>
      <dsp:txXfrm>
        <a:off x="2228933" y="1481768"/>
        <a:ext cx="2840374" cy="13677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16/09/55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57232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Chapter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 7: Attitude</a:t>
            </a:r>
            <a:endParaRPr lang="th-TH" sz="3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520" y="1428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1601822"/>
            <a:ext cx="84296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Nature of Attitude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Structural Models of Attitude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Sources of Influence on Attitude Formation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Attitude Change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Behavior can Precede or Follow Attitude 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Sources of Influence on Attitude Formation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27" name="Diagram 26"/>
          <p:cNvGraphicFramePr/>
          <p:nvPr/>
        </p:nvGraphicFramePr>
        <p:xfrm>
          <a:off x="1071538" y="1500174"/>
          <a:ext cx="7191404" cy="1960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8" name="Picture 27" descr="dsc_3367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357290" y="3286124"/>
            <a:ext cx="4762500" cy="3162300"/>
          </a:xfrm>
          <a:prstGeom prst="rect">
            <a:avLst/>
          </a:prstGeom>
        </p:spPr>
      </p:pic>
      <p:pic>
        <p:nvPicPr>
          <p:cNvPr id="1026" name="Picture 2" descr="1147495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86512" y="3571876"/>
            <a:ext cx="1649413" cy="1649412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785786" y="1357298"/>
            <a:ext cx="3698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อิทธิพลที่ส่งผลต่อการเกิดทัศนคติ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Sources of Influence on Attitude Formation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27" name="Diagram 26"/>
          <p:cNvGraphicFramePr/>
          <p:nvPr/>
        </p:nvGraphicFramePr>
        <p:xfrm>
          <a:off x="1071538" y="1500174"/>
          <a:ext cx="7191404" cy="1960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JBP9-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2976" y="3214686"/>
            <a:ext cx="2306637" cy="1635125"/>
          </a:xfrm>
          <a:prstGeom prst="rect">
            <a:avLst/>
          </a:prstGeom>
          <a:noFill/>
        </p:spPr>
      </p:pic>
      <p:pic>
        <p:nvPicPr>
          <p:cNvPr id="2051" name="Picture 3" descr="Oral B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00496" y="4000504"/>
            <a:ext cx="4853236" cy="191293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85786" y="1357298"/>
            <a:ext cx="3698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อิทธิพลที่ส่งผลต่อการเกิดทัศนคติ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Sources of Influence on Attitude Formation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27" name="Diagram 26"/>
          <p:cNvGraphicFramePr/>
          <p:nvPr/>
        </p:nvGraphicFramePr>
        <p:xfrm>
          <a:off x="1071538" y="1500174"/>
          <a:ext cx="7191404" cy="1960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 descr="motormart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57290" y="3429000"/>
            <a:ext cx="2086584" cy="2857520"/>
          </a:xfrm>
          <a:prstGeom prst="rect">
            <a:avLst/>
          </a:prstGeom>
          <a:noFill/>
        </p:spPr>
      </p:pic>
      <p:pic>
        <p:nvPicPr>
          <p:cNvPr id="3075" name="Picture 3" descr="ctm37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14744" y="3357562"/>
            <a:ext cx="2286016" cy="291444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85786" y="1357298"/>
            <a:ext cx="3698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อิทธิพลที่ส่งผลต่อการเกิดทัศนคติ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Sources of Influence on Attitude Formation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3643306" y="2571744"/>
          <a:ext cx="5072098" cy="2849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8" name="Picture 2" descr="2202692518_741c5d7c7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2976" y="2285992"/>
            <a:ext cx="2316162" cy="1658937"/>
          </a:xfrm>
          <a:prstGeom prst="rect">
            <a:avLst/>
          </a:prstGeom>
          <a:noFill/>
        </p:spPr>
      </p:pic>
      <p:pic>
        <p:nvPicPr>
          <p:cNvPr id="4099" name="Picture 3" descr="pt0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42976" y="4500570"/>
            <a:ext cx="2652581" cy="164307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85786" y="1357298"/>
            <a:ext cx="6346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อิทธิพลของบุคลิกภาพของผู้บริโภคที่ส่งผลต่อการเกิดทัศนคติ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Attitude Change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2263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Both"/>
            </a:pPr>
            <a:r>
              <a:rPr lang="th-TH" sz="2800" dirty="0" smtClean="0"/>
              <a:t>การเปลี่ยนพื้นฐานการทำงานที่เกี่ยวกับแรงจูงใจ </a:t>
            </a:r>
            <a:endParaRPr lang="en-US" sz="2800" dirty="0" smtClean="0"/>
          </a:p>
          <a:p>
            <a:pPr marL="514350" indent="-514350">
              <a:buAutoNum type="arabicParenBoth"/>
            </a:pPr>
            <a:r>
              <a:rPr lang="th-TH" sz="2800" dirty="0" smtClean="0"/>
              <a:t>การเชื่อมโยงผลิตภัณฑ์เข้ากับกลุ่มหรือเหตุการณ์เฉพาะ</a:t>
            </a:r>
          </a:p>
          <a:p>
            <a:pPr marL="514350" indent="-514350">
              <a:buAutoNum type="arabicParenBoth"/>
            </a:pPr>
            <a:r>
              <a:rPr lang="th-TH" sz="2800" dirty="0" smtClean="0"/>
              <a:t>การแก้ปัญหาทัศนคติที่ขัดแย้ง</a:t>
            </a:r>
            <a:endParaRPr lang="en-US" sz="2800" dirty="0" smtClean="0"/>
          </a:p>
          <a:p>
            <a:pPr marL="514350" indent="-514350">
              <a:buAutoNum type="arabicParenBoth"/>
            </a:pPr>
            <a:r>
              <a:rPr lang="th-TH" sz="2800" dirty="0" smtClean="0"/>
              <a:t>การปรับองค์ประกอบของคุณสมบัติ</a:t>
            </a:r>
          </a:p>
          <a:p>
            <a:pPr marL="514350" indent="-514350">
              <a:buAutoNum type="arabicParenBoth"/>
            </a:pPr>
            <a:r>
              <a:rPr lang="th-TH" sz="2800" dirty="0" smtClean="0"/>
              <a:t>เปลี่ยนแปลงความเชื่อของผู้บริโภคที่มีต่อตราสินค้าคู่แข่ง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1357298"/>
            <a:ext cx="27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การเปลี่ยนแปลงทัศนคติ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Attitude Change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138219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Both"/>
            </a:pPr>
            <a:r>
              <a:rPr lang="th-TH" sz="2800" dirty="0" smtClean="0"/>
              <a:t>การเปลี่ยนพื้นฐานการทำงานที่เกี่ยวกับแรงจูงใจ </a:t>
            </a:r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หน้าที่ในการให้อรรถประโยชน์ </a:t>
            </a:r>
            <a:r>
              <a:rPr lang="en-US" sz="2400" dirty="0" smtClean="0"/>
              <a:t>(The utilitarian function) </a:t>
            </a: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หน้าที่ในการปกป้องความเชื่อ </a:t>
            </a:r>
            <a:r>
              <a:rPr lang="en-US" sz="2400" dirty="0" smtClean="0"/>
              <a:t>(The ego-defensive function)</a:t>
            </a: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หน้าที่ในการแสดงค่านิยม </a:t>
            </a:r>
            <a:r>
              <a:rPr lang="en-US" sz="2400" dirty="0" smtClean="0"/>
              <a:t>(The value-expressive function)</a:t>
            </a: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หน้าที่ในด้านความรู้ </a:t>
            </a:r>
            <a:r>
              <a:rPr lang="en-US" sz="2400" dirty="0" smtClean="0"/>
              <a:t>(The knowledge function)</a:t>
            </a: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การรวมกันหลายหน้าที่ </a:t>
            </a:r>
            <a:r>
              <a:rPr lang="en-US" sz="2400" dirty="0" smtClean="0"/>
              <a:t>(Combining several functions)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5786" y="1357298"/>
            <a:ext cx="27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การเปลี่ยนแปลงทัศนคติ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Attitude Change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189515" cy="4955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Both"/>
            </a:pPr>
            <a:r>
              <a:rPr lang="th-TH" sz="2800" dirty="0" smtClean="0"/>
              <a:t>การเปลี่ยนพื้นฐานการทำงานที่เกี่ยวกับแรงจูงใจ </a:t>
            </a:r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หน้าที่ในการให้อรรถประโยชน์ </a:t>
            </a:r>
            <a:r>
              <a:rPr lang="en-US" sz="2400" dirty="0" smtClean="0"/>
              <a:t>(The utilitarian function) </a:t>
            </a:r>
          </a:p>
          <a:p>
            <a:pPr marL="971550" lvl="1">
              <a:buSzPct val="50000"/>
            </a:pPr>
            <a:endParaRPr lang="en-US" sz="2400" dirty="0" smtClean="0"/>
          </a:p>
          <a:p>
            <a:pPr marL="971550" lvl="1">
              <a:buSzPct val="50000"/>
            </a:pPr>
            <a:endParaRPr lang="en-US" sz="2400" dirty="0" smtClean="0"/>
          </a:p>
          <a:p>
            <a:pPr marL="971550" lvl="1">
              <a:buSzPct val="50000"/>
            </a:pPr>
            <a:endParaRPr lang="en-US" sz="2400" dirty="0" smtClean="0"/>
          </a:p>
          <a:p>
            <a:pPr marL="971550" lvl="1">
              <a:buSzPct val="50000"/>
            </a:pPr>
            <a:endParaRPr lang="en-US" sz="2400" dirty="0" smtClean="0"/>
          </a:p>
          <a:p>
            <a:pPr marL="971550" lvl="1">
              <a:buSzPct val="50000"/>
            </a:pPr>
            <a:endParaRPr lang="en-US" sz="2400" dirty="0" smtClean="0"/>
          </a:p>
          <a:p>
            <a:pPr marL="971550" lvl="1">
              <a:buSzPct val="50000"/>
            </a:pPr>
            <a:endParaRPr lang="en-US" sz="2400" dirty="0" smtClean="0"/>
          </a:p>
          <a:p>
            <a:pPr marL="971550" lvl="1">
              <a:buSzPct val="50000"/>
            </a:pP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หน้าที่ในการปกป้องความเชื่อ </a:t>
            </a:r>
            <a:r>
              <a:rPr lang="en-US" sz="2400" dirty="0" smtClean="0"/>
              <a:t>(The ego-defensive function)</a:t>
            </a: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หน้าที่ในการแสดงค่านิยม </a:t>
            </a:r>
            <a:r>
              <a:rPr lang="en-US" sz="2400" dirty="0" smtClean="0"/>
              <a:t>(The value-expressive function)</a:t>
            </a: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หน้าที่ในด้านความรู้ </a:t>
            </a:r>
            <a:r>
              <a:rPr lang="en-US" sz="2400" dirty="0" smtClean="0"/>
              <a:t>(The knowledge function)</a:t>
            </a: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การรวมกันหลายหน้าที่ </a:t>
            </a:r>
            <a:r>
              <a:rPr lang="en-US" sz="2400" dirty="0" smtClean="0"/>
              <a:t>(Combining several functions)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5786" y="1357298"/>
            <a:ext cx="27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การเปลี่ยนแปลงทัศนคติ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5816" y="2636912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เป็นการเปลี่ยนทัศนคติของผู้บริโภคโดยการแสดงให้ผู้บริโภคเห็นว่าสินค้าสามารถใช้ประโยชน์ด้านใดด้านหนึ่งได้เป็นพิเศษ ซึ่งผู้บริโภคอาจไม่เคยนึกถึงมาก่อน</a:t>
            </a:r>
            <a:endParaRPr lang="th-TH" dirty="0"/>
          </a:p>
        </p:txBody>
      </p:sp>
      <p:pic>
        <p:nvPicPr>
          <p:cNvPr id="1026" name="Picture 2" descr="13054550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7208" y="3356992"/>
            <a:ext cx="4755192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Attitude Change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189515" cy="4955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Both"/>
            </a:pPr>
            <a:r>
              <a:rPr lang="th-TH" sz="2800" dirty="0" smtClean="0"/>
              <a:t>การเปลี่ยนพื้นฐานการทำงานที่เกี่ยวกับแรงจูงใจ </a:t>
            </a:r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หน้าที่ในการให้อรรถประโยชน์ </a:t>
            </a:r>
            <a:r>
              <a:rPr lang="en-US" sz="2400" dirty="0" smtClean="0"/>
              <a:t>(The utilitarian function) </a:t>
            </a:r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หน้าที่ในการปกป้องความเชื่อ </a:t>
            </a:r>
            <a:r>
              <a:rPr lang="en-US" sz="2400" dirty="0" smtClean="0"/>
              <a:t>(The ego-defensive function)</a:t>
            </a:r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หน้าที่ในการแสดงค่านิยม </a:t>
            </a:r>
            <a:r>
              <a:rPr lang="en-US" sz="2400" dirty="0" smtClean="0"/>
              <a:t>(The value-expressive function)</a:t>
            </a: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หน้าที่ในด้านความรู้ </a:t>
            </a:r>
            <a:r>
              <a:rPr lang="en-US" sz="2400" dirty="0" smtClean="0"/>
              <a:t>(The knowledge function)</a:t>
            </a: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การรวมกันหลายหน้าที่ </a:t>
            </a:r>
            <a:r>
              <a:rPr lang="en-US" sz="2400" dirty="0" smtClean="0"/>
              <a:t>(Combining several functions)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5786" y="1357298"/>
            <a:ext cx="27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การเปลี่ยนแปลงทัศนคติ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3808" y="3068960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ผู้บริโภคต้องการความมั่นใจจากภายใน โดยการปกป้องภาพลักษณ์ของตน</a:t>
            </a:r>
            <a:endParaRPr lang="th-TH" dirty="0"/>
          </a:p>
        </p:txBody>
      </p:sp>
      <p:pic>
        <p:nvPicPr>
          <p:cNvPr id="2050" name="Picture 2" descr="2011-All-new-isuzu-Dmax-01"/>
          <p:cNvPicPr>
            <a:picLocks noChangeAspect="1" noChangeArrowheads="1"/>
          </p:cNvPicPr>
          <p:nvPr/>
        </p:nvPicPr>
        <p:blipFill>
          <a:blip r:embed="rId3" cstate="print"/>
          <a:srcRect l="3038"/>
          <a:stretch>
            <a:fillRect/>
          </a:stretch>
        </p:blipFill>
        <p:spPr bwMode="auto">
          <a:xfrm>
            <a:off x="3284920" y="3573016"/>
            <a:ext cx="2151176" cy="1512168"/>
          </a:xfrm>
          <a:prstGeom prst="rect">
            <a:avLst/>
          </a:prstGeom>
          <a:noFill/>
        </p:spPr>
      </p:pic>
      <p:pic>
        <p:nvPicPr>
          <p:cNvPr id="2051" name="Picture 3" descr="69024ddf56bf9a04508ad9ee6e1a81b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573016"/>
            <a:ext cx="1944216" cy="1555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Attitude Change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189515" cy="4955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Both"/>
            </a:pPr>
            <a:r>
              <a:rPr lang="th-TH" sz="2800" dirty="0" smtClean="0"/>
              <a:t>การเปลี่ยนพื้นฐานการทำงานที่เกี่ยวกับแรงจูงใจ </a:t>
            </a:r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หน้าที่ในการให้อรรถประโยชน์ </a:t>
            </a:r>
            <a:r>
              <a:rPr lang="en-US" sz="2400" dirty="0" smtClean="0"/>
              <a:t>(The utilitarian function) </a:t>
            </a:r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หน้าที่ในการปกป้องความเชื่อ </a:t>
            </a:r>
            <a:r>
              <a:rPr lang="en-US" sz="2400" dirty="0" smtClean="0"/>
              <a:t>(The ego-defensive function)</a:t>
            </a:r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หน้าที่ในการแสดงค่านิยม </a:t>
            </a:r>
            <a:r>
              <a:rPr lang="en-US" sz="2400" dirty="0" smtClean="0"/>
              <a:t>(The value-expressive function)</a:t>
            </a:r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หน้าที่ในด้านความรู้ </a:t>
            </a:r>
            <a:r>
              <a:rPr lang="en-US" sz="2400" dirty="0" smtClean="0"/>
              <a:t>(The knowledge function)</a:t>
            </a: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การรวมกันหลายหน้าที่ </a:t>
            </a:r>
            <a:r>
              <a:rPr lang="en-US" sz="2400" dirty="0" smtClean="0"/>
              <a:t>(Combining several functions)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5786" y="1357298"/>
            <a:ext cx="27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การเปลี่ยนแปลงทัศนคติ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3808" y="3419708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ทัศนคติเป็นสิ่งที่สะท้อนค่านิยม รูปแบบการดำเนินชีวิต</a:t>
            </a:r>
            <a:endParaRPr lang="th-TH" dirty="0"/>
          </a:p>
        </p:txBody>
      </p:sp>
      <p:pic>
        <p:nvPicPr>
          <p:cNvPr id="3074" name="Picture 2" descr="bmw_ad"/>
          <p:cNvPicPr>
            <a:picLocks noChangeAspect="1" noChangeArrowheads="1"/>
          </p:cNvPicPr>
          <p:nvPr/>
        </p:nvPicPr>
        <p:blipFill>
          <a:blip r:embed="rId3" cstate="print"/>
          <a:srcRect t="7090" b="7835"/>
          <a:stretch>
            <a:fillRect/>
          </a:stretch>
        </p:blipFill>
        <p:spPr bwMode="auto">
          <a:xfrm>
            <a:off x="3419872" y="3861048"/>
            <a:ext cx="2997333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Attitude Change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189515" cy="4955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Both"/>
            </a:pPr>
            <a:r>
              <a:rPr lang="th-TH" sz="2800" dirty="0" smtClean="0"/>
              <a:t>การเปลี่ยนพื้นฐานการทำงานที่เกี่ยวกับแรงจูงใจ </a:t>
            </a:r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หน้าที่ในการให้อรรถประโยชน์ </a:t>
            </a:r>
            <a:r>
              <a:rPr lang="en-US" sz="2400" dirty="0" smtClean="0"/>
              <a:t>(The utilitarian function) </a:t>
            </a:r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หน้าที่ในการปกป้องความเชื่อ </a:t>
            </a:r>
            <a:r>
              <a:rPr lang="en-US" sz="2400" dirty="0" smtClean="0"/>
              <a:t>(The ego-defensive function)</a:t>
            </a:r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หน้าที่ในการแสดงค่านิยม </a:t>
            </a:r>
            <a:r>
              <a:rPr lang="en-US" sz="2400" dirty="0" smtClean="0"/>
              <a:t>(The value-expressive function)</a:t>
            </a: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หน้าที่ในด้านความรู้ </a:t>
            </a:r>
            <a:r>
              <a:rPr lang="en-US" sz="2400" dirty="0" smtClean="0"/>
              <a:t>(The knowledge function)</a:t>
            </a:r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การรวมกันหลายหน้าที่ </a:t>
            </a:r>
            <a:r>
              <a:rPr lang="en-US" sz="2400" dirty="0" smtClean="0"/>
              <a:t>(Combining several functions)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5786" y="1357298"/>
            <a:ext cx="27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การเปลี่ยนแปลงทัศนคติ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3808" y="3789040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มนุษย์มีความอยากรู้และเข้าใจผู้คนหรือสิ่งต่าง ๆ</a:t>
            </a:r>
            <a:endParaRPr lang="th-TH" dirty="0"/>
          </a:p>
        </p:txBody>
      </p:sp>
      <p:pic>
        <p:nvPicPr>
          <p:cNvPr id="4098" name="Picture 2" descr="ProductShot_Colgate360_T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293096"/>
            <a:ext cx="2952328" cy="1962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Nature of Attitude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14414" y="2143116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>
                <a:latin typeface="Angsana New" pitchFamily="18" charset="-34"/>
                <a:cs typeface="Angsana New" pitchFamily="18" charset="-34"/>
              </a:rPr>
              <a:t>“</a:t>
            </a:r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การประเมินโดยภาพรวมทั้งหมดที่แสดงออกมาในรูปของความชอบหรือไม่ชอบมากเพียงใดต่อ สิ่งต่าง ๆ ประเด็น บุคคล หรือกิจกรรม</a:t>
            </a:r>
            <a:r>
              <a:rPr lang="en-US" sz="2800" dirty="0" smtClean="0">
                <a:latin typeface="Angsana New" pitchFamily="18" charset="-34"/>
                <a:cs typeface="Angsana New" pitchFamily="18" charset="-34"/>
              </a:rPr>
              <a:t>”</a:t>
            </a:r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 </a:t>
            </a:r>
            <a:endParaRPr lang="en-US" sz="2800" b="1" dirty="0" smtClean="0">
              <a:solidFill>
                <a:schemeClr val="accent5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72066" y="3143248"/>
            <a:ext cx="3353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ngsana New" pitchFamily="18" charset="-34"/>
                <a:cs typeface="Angsana New" pitchFamily="18" charset="-34"/>
              </a:rPr>
              <a:t>Hoyer and </a:t>
            </a:r>
            <a:r>
              <a:rPr lang="en-US" sz="2800" dirty="0" err="1" smtClean="0">
                <a:latin typeface="Angsana New" pitchFamily="18" charset="-34"/>
                <a:cs typeface="Angsana New" pitchFamily="18" charset="-34"/>
              </a:rPr>
              <a:t>Macinnis</a:t>
            </a:r>
            <a:r>
              <a:rPr lang="en-US" sz="2800" dirty="0" smtClean="0">
                <a:latin typeface="Angsana New" pitchFamily="18" charset="-34"/>
                <a:cs typeface="Angsana New" pitchFamily="18" charset="-34"/>
              </a:rPr>
              <a:t> (</a:t>
            </a:r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2010: 122) </a:t>
            </a:r>
            <a:endParaRPr lang="th-TH" sz="28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1500174"/>
            <a:ext cx="2746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ความหมายของ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“</a:t>
            </a: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ทัศนคติ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”</a:t>
            </a:r>
            <a:endParaRPr lang="th-TH" sz="2800" b="1" dirty="0">
              <a:solidFill>
                <a:srgbClr val="FF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4" y="4572008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การเรียนรู้</a:t>
            </a:r>
            <a:endParaRPr lang="th-TH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57224" y="4572008"/>
            <a:ext cx="1750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สิ่งที่มีความจำเพาะ</a:t>
            </a:r>
            <a:endParaRPr lang="th-TH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979063" y="4572008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การสัมผัส</a:t>
            </a:r>
            <a:endParaRPr lang="th-TH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857884" y="4572008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การประเมิน</a:t>
            </a:r>
            <a:endParaRPr lang="th-TH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429520" y="4383953"/>
            <a:ext cx="1534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/>
              <a:t>แนวโน้ม</a:t>
            </a:r>
          </a:p>
          <a:p>
            <a:pPr algn="ctr"/>
            <a:r>
              <a:rPr lang="th-TH" sz="2400" b="1" dirty="0" smtClean="0"/>
              <a:t>ชอบหรือไม่ชอบ</a:t>
            </a:r>
            <a:endParaRPr lang="th-TH" sz="2400" b="1" dirty="0"/>
          </a:p>
        </p:txBody>
      </p:sp>
      <p:sp>
        <p:nvSpPr>
          <p:cNvPr id="13" name="Right Arrow 12"/>
          <p:cNvSpPr/>
          <p:nvPr/>
        </p:nvSpPr>
        <p:spPr>
          <a:xfrm>
            <a:off x="2643174" y="4572008"/>
            <a:ext cx="28575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Right Arrow 15"/>
          <p:cNvSpPr/>
          <p:nvPr/>
        </p:nvSpPr>
        <p:spPr>
          <a:xfrm>
            <a:off x="4000496" y="4572008"/>
            <a:ext cx="28575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ight Arrow 17"/>
          <p:cNvSpPr/>
          <p:nvPr/>
        </p:nvSpPr>
        <p:spPr>
          <a:xfrm>
            <a:off x="5500694" y="4572008"/>
            <a:ext cx="28575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Right Arrow 19"/>
          <p:cNvSpPr/>
          <p:nvPr/>
        </p:nvSpPr>
        <p:spPr>
          <a:xfrm>
            <a:off x="7072330" y="4572008"/>
            <a:ext cx="28575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Attitude Change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189515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Both"/>
            </a:pPr>
            <a:r>
              <a:rPr lang="th-TH" sz="2800" dirty="0" smtClean="0"/>
              <a:t>การเปลี่ยนพื้นฐานการทำงานที่เกี่ยวกับแรงจูงใจ </a:t>
            </a:r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หน้าที่ในการให้อรรถประโยชน์ </a:t>
            </a:r>
            <a:r>
              <a:rPr lang="en-US" sz="2400" dirty="0" smtClean="0"/>
              <a:t>(The utilitarian function) </a:t>
            </a:r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หน้าที่ในการปกป้องความเชื่อ </a:t>
            </a:r>
            <a:r>
              <a:rPr lang="en-US" sz="2400" dirty="0" smtClean="0"/>
              <a:t>(The ego-defensive function)</a:t>
            </a:r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หน้าที่ในการแสดงค่านิยม </a:t>
            </a:r>
            <a:r>
              <a:rPr lang="en-US" sz="2400" dirty="0" smtClean="0"/>
              <a:t>(The value-expressive function)</a:t>
            </a: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หน้าที่ในด้านความรู้ </a:t>
            </a:r>
            <a:r>
              <a:rPr lang="en-US" sz="2400" dirty="0" smtClean="0"/>
              <a:t>(The knowledge function)</a:t>
            </a:r>
            <a:endParaRPr lang="th-TH" sz="2400" dirty="0" smtClean="0"/>
          </a:p>
          <a:p>
            <a:pPr marL="97155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การรวมกันหลายหน้าที่ </a:t>
            </a:r>
            <a:r>
              <a:rPr lang="en-US" sz="2400" dirty="0" smtClean="0"/>
              <a:t>(Combining several functions)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5786" y="1357298"/>
            <a:ext cx="27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การเปลี่ยนแปลงทัศนคติ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3808" y="4211796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การเปลี่ยนทัศนคติของผู้บริโภคนอกจากจะใช้แนวทางในการเปลี่ยนแปลงหน้าที่พื้นฐานดังที่กล่าวมาแล้ว นักการตลาดอาจใช้การผสมผสานหลายหน้าที่พร้อมกันก็ได้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Attitude Change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088526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Both"/>
            </a:pPr>
            <a:r>
              <a:rPr lang="th-TH" sz="2800" dirty="0" smtClean="0"/>
              <a:t>การเปลี่ยนพื้นฐานการทำงานที่เกี่ยวกับแรงจูงใจ </a:t>
            </a:r>
            <a:endParaRPr lang="en-US" sz="2800" dirty="0" smtClean="0"/>
          </a:p>
          <a:p>
            <a:pPr marL="514350" indent="-514350">
              <a:buAutoNum type="arabicParenBoth"/>
            </a:pPr>
            <a:r>
              <a:rPr lang="th-TH" sz="2800" dirty="0" smtClean="0"/>
              <a:t>การเชื่อมโยงผลิตภัณฑ์เข้ากับกลุ่มหรือเหตุการณ์เฉพาะ</a:t>
            </a:r>
          </a:p>
          <a:p>
            <a:pPr marL="514350" indent="-514350">
              <a:buAutoNum type="arabicParenBoth"/>
            </a:pPr>
            <a:endParaRPr lang="th-TH" sz="2800" dirty="0" smtClean="0"/>
          </a:p>
          <a:p>
            <a:pPr marL="514350" indent="-514350">
              <a:buAutoNum type="arabicParenBoth"/>
            </a:pPr>
            <a:endParaRPr lang="th-TH" sz="2800" dirty="0" smtClean="0"/>
          </a:p>
          <a:p>
            <a:pPr marL="514350" indent="-514350">
              <a:buAutoNum type="arabicParenBoth"/>
            </a:pPr>
            <a:endParaRPr lang="th-TH" sz="2800" dirty="0" smtClean="0"/>
          </a:p>
          <a:p>
            <a:pPr marL="514350" indent="-514350">
              <a:buAutoNum type="arabicParenBoth"/>
            </a:pPr>
            <a:endParaRPr lang="th-TH" sz="2800" dirty="0" smtClean="0"/>
          </a:p>
          <a:p>
            <a:pPr marL="514350" indent="-514350">
              <a:buAutoNum type="arabicParenBoth"/>
            </a:pPr>
            <a:endParaRPr lang="th-TH" sz="2800" dirty="0" smtClean="0"/>
          </a:p>
          <a:p>
            <a:pPr marL="514350" indent="-514350"/>
            <a:endParaRPr lang="th-TH" sz="2800" dirty="0" smtClean="0"/>
          </a:p>
          <a:p>
            <a:pPr marL="514350" indent="-514350">
              <a:buAutoNum type="arabicParenBoth"/>
            </a:pPr>
            <a:r>
              <a:rPr lang="th-TH" sz="2800" dirty="0" smtClean="0"/>
              <a:t>การแก้ปัญหาทัศนคติที่ขัดแย้ง</a:t>
            </a:r>
            <a:endParaRPr lang="en-US" sz="2800" dirty="0" smtClean="0"/>
          </a:p>
          <a:p>
            <a:pPr marL="514350" indent="-514350">
              <a:buAutoNum type="arabicParenBoth"/>
            </a:pPr>
            <a:r>
              <a:rPr lang="th-TH" sz="2800" dirty="0" smtClean="0"/>
              <a:t>การปรับองค์ประกอบของคุณสมบัติ</a:t>
            </a:r>
          </a:p>
          <a:p>
            <a:pPr marL="514350" indent="-514350">
              <a:buAutoNum type="arabicParenBoth"/>
            </a:pPr>
            <a:r>
              <a:rPr lang="th-TH" sz="2800" dirty="0" smtClean="0"/>
              <a:t>เปลี่ยนแปลงความเชื่อของผู้บริโภคที่มีต่อตราสินค้าคู่แข่ง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1357298"/>
            <a:ext cx="27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การเปลี่ยนแปลงทัศนคติ</a:t>
            </a:r>
          </a:p>
        </p:txBody>
      </p:sp>
      <p:sp>
        <p:nvSpPr>
          <p:cNvPr id="6" name="Rectangle 5"/>
          <p:cNvSpPr/>
          <p:nvPr/>
        </p:nvSpPr>
        <p:spPr>
          <a:xfrm>
            <a:off x="4427984" y="2996952"/>
            <a:ext cx="3456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การที่สินค้าหรือบริการเข้าไปมีส่วนเกี่ยงข้องกับกลุ่ม</a:t>
            </a:r>
          </a:p>
          <a:p>
            <a:r>
              <a:rPr lang="th-TH" dirty="0" smtClean="0"/>
              <a:t>หรือเหตุการณ์เฉพาะ สามารถทำให้ทัศนคติของ</a:t>
            </a:r>
          </a:p>
          <a:p>
            <a:r>
              <a:rPr lang="th-TH" dirty="0" smtClean="0"/>
              <a:t>ผู้บริโภคเปลี่ยนไป </a:t>
            </a:r>
            <a:endParaRPr lang="th-TH" dirty="0"/>
          </a:p>
        </p:txBody>
      </p:sp>
      <p:pic>
        <p:nvPicPr>
          <p:cNvPr id="5122" name="Picture 2" descr="shell-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780928"/>
            <a:ext cx="1852612" cy="242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Attitude Change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088526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Both"/>
            </a:pPr>
            <a:r>
              <a:rPr lang="th-TH" sz="2800" dirty="0" smtClean="0"/>
              <a:t>การเปลี่ยนพื้นฐานการทำงานที่เกี่ยวกับแรงจูงใจ </a:t>
            </a:r>
            <a:endParaRPr lang="en-US" sz="2800" dirty="0" smtClean="0"/>
          </a:p>
          <a:p>
            <a:pPr marL="514350" indent="-514350">
              <a:buAutoNum type="arabicParenBoth"/>
            </a:pPr>
            <a:r>
              <a:rPr lang="th-TH" sz="2800" dirty="0" smtClean="0"/>
              <a:t>การเชื่อมโยงผลิตภัณฑ์เข้ากับกลุ่มหรือเหตุการณ์เฉพาะ</a:t>
            </a:r>
          </a:p>
          <a:p>
            <a:pPr marL="514350" indent="-514350">
              <a:buAutoNum type="arabicParenBoth"/>
            </a:pPr>
            <a:r>
              <a:rPr lang="th-TH" sz="2800" dirty="0" smtClean="0"/>
              <a:t>การแก้ปัญหาทัศนคติที่ขัดแย้ง</a:t>
            </a:r>
          </a:p>
          <a:p>
            <a:pPr marL="514350" indent="-514350">
              <a:buAutoNum type="arabicParenBoth"/>
            </a:pPr>
            <a:endParaRPr lang="th-TH" sz="2800" dirty="0" smtClean="0"/>
          </a:p>
          <a:p>
            <a:pPr marL="514350" indent="-514350">
              <a:buAutoNum type="arabicParenBoth"/>
            </a:pPr>
            <a:endParaRPr lang="th-TH" sz="2800" dirty="0" smtClean="0"/>
          </a:p>
          <a:p>
            <a:pPr marL="514350" indent="-514350">
              <a:buAutoNum type="arabicParenBoth"/>
            </a:pPr>
            <a:endParaRPr lang="th-TH" sz="2800" dirty="0" smtClean="0"/>
          </a:p>
          <a:p>
            <a:pPr marL="514350" indent="-514350">
              <a:buAutoNum type="arabicParenBoth"/>
            </a:pPr>
            <a:endParaRPr lang="th-TH" sz="2800" dirty="0" smtClean="0"/>
          </a:p>
          <a:p>
            <a:pPr marL="514350" indent="-514350">
              <a:buAutoNum type="arabicParenBoth"/>
            </a:pPr>
            <a:endParaRPr lang="th-TH" sz="2800" dirty="0" smtClean="0"/>
          </a:p>
          <a:p>
            <a:pPr marL="514350" indent="-514350">
              <a:buAutoNum type="arabicParenBoth"/>
            </a:pPr>
            <a:endParaRPr lang="en-US" sz="2800" dirty="0" smtClean="0"/>
          </a:p>
          <a:p>
            <a:pPr marL="514350" indent="-514350">
              <a:buAutoNum type="arabicParenBoth"/>
            </a:pPr>
            <a:r>
              <a:rPr lang="th-TH" sz="2800" dirty="0" smtClean="0"/>
              <a:t>การปรับองค์ประกอบของคุณสมบัติ</a:t>
            </a:r>
          </a:p>
          <a:p>
            <a:pPr marL="514350" indent="-514350">
              <a:buAutoNum type="arabicParenBoth"/>
            </a:pPr>
            <a:r>
              <a:rPr lang="th-TH" sz="2800" dirty="0" smtClean="0"/>
              <a:t>เปลี่ยนแปลงความเชื่อของผู้บริโภคที่มีต่อตราสินค้าคู่แข่ง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1357298"/>
            <a:ext cx="27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การเปลี่ยนแปลงทัศนคติ</a:t>
            </a:r>
          </a:p>
        </p:txBody>
      </p:sp>
      <p:sp>
        <p:nvSpPr>
          <p:cNvPr id="8" name="Rectangle 7"/>
          <p:cNvSpPr/>
          <p:nvPr/>
        </p:nvSpPr>
        <p:spPr>
          <a:xfrm>
            <a:off x="4211960" y="3356992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ผู้บริโภคอาจพึงพอใจสินค้าในบางด้าน </a:t>
            </a:r>
            <a:r>
              <a:rPr lang="en-US" dirty="0" smtClean="0"/>
              <a:t>(</a:t>
            </a:r>
            <a:r>
              <a:rPr lang="th-TH" dirty="0" smtClean="0"/>
              <a:t>มีทัศนคติเชิงบวก) </a:t>
            </a:r>
          </a:p>
          <a:p>
            <a:r>
              <a:rPr lang="th-TH" dirty="0" smtClean="0"/>
              <a:t>และอาจไม่พึงพอใจสินค้าในบางด้าน (ทัศนคติเชิงลบ) </a:t>
            </a:r>
          </a:p>
          <a:p>
            <a:r>
              <a:rPr lang="th-TH" dirty="0" smtClean="0"/>
              <a:t>ทำให้เกิดทัศนคติที่ขัดแย้ง</a:t>
            </a:r>
            <a:endParaRPr lang="th-TH" dirty="0"/>
          </a:p>
        </p:txBody>
      </p:sp>
      <p:pic>
        <p:nvPicPr>
          <p:cNvPr id="6146" name="Picture 2" descr="VAIO-S-ad-2-730x10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212976"/>
            <a:ext cx="1656184" cy="2324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Attitude Change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4182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th-TH" sz="2800" dirty="0" smtClean="0"/>
              <a:t>(4)   การปรับองค์ประกอบของคุณสมบัติ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1357298"/>
            <a:ext cx="27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การเปลี่ยนแปลงทัศนคติ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79712" y="2348880"/>
            <a:ext cx="69847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การเปลี่ยนแปลงการประเมินเชิงเปรียบเทียบคุณสมบัติ (</a:t>
            </a:r>
            <a:r>
              <a:rPr lang="en-US" sz="2400" dirty="0" smtClean="0"/>
              <a:t>Changing the relative </a:t>
            </a:r>
            <a:br>
              <a:rPr lang="en-US" sz="2400" dirty="0" smtClean="0"/>
            </a:br>
            <a:r>
              <a:rPr lang="en-US" sz="2400" dirty="0" smtClean="0"/>
              <a:t>     evaluation of attributes) 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การเปลี่ยนแปลงความเชื่อในตราสินค้า (</a:t>
            </a:r>
            <a:r>
              <a:rPr lang="en-US" sz="2400" dirty="0" smtClean="0"/>
              <a:t>Changing brand beliefs) 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การเพิ่มคุณสมบัติ (</a:t>
            </a:r>
            <a:r>
              <a:rPr lang="en-US" sz="2400" dirty="0" smtClean="0"/>
              <a:t>Adding an attribute) 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การเปลี่ยนการยกระดับตราสินค้ารวม (</a:t>
            </a:r>
            <a:r>
              <a:rPr lang="en-US" sz="2400" dirty="0" smtClean="0"/>
              <a:t>Changing the Overall Brand Rating) </a:t>
            </a:r>
            <a:endParaRPr lang="th-TH" sz="2400" dirty="0" smtClean="0"/>
          </a:p>
        </p:txBody>
      </p:sp>
      <p:pic>
        <p:nvPicPr>
          <p:cNvPr id="7171" name="Picture 3" descr="Cell-phone-ap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212976"/>
            <a:ext cx="3262254" cy="1768351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647681" y="3284984"/>
            <a:ext cx="32447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โทรศัพท์อัจฉริยะ </a:t>
            </a:r>
            <a:r>
              <a:rPr lang="en-US" dirty="0" smtClean="0"/>
              <a:t>(Smartphone) </a:t>
            </a:r>
            <a:r>
              <a:rPr lang="th-TH" dirty="0" smtClean="0"/>
              <a:t>ที่แสดงคุณสมบัติ</a:t>
            </a:r>
          </a:p>
          <a:p>
            <a:r>
              <a:rPr lang="th-TH" dirty="0" smtClean="0"/>
              <a:t>การใช้งานที่หลากหลาย ทำให้ผู้บริโภคกลุ่มที่ใช้</a:t>
            </a:r>
          </a:p>
          <a:p>
            <a:r>
              <a:rPr lang="th-TH" dirty="0" smtClean="0"/>
              <a:t>โทรศัพท์มือถือธรรมดา เปรียบเทียบแล้ว</a:t>
            </a:r>
          </a:p>
          <a:p>
            <a:r>
              <a:rPr lang="th-TH" dirty="0" smtClean="0"/>
              <a:t>ดีกว่า จึงหันมาชอบ และเปลี่ยนมาใช้</a:t>
            </a:r>
          </a:p>
          <a:p>
            <a:r>
              <a:rPr lang="th-TH" dirty="0" smtClean="0"/>
              <a:t>โทรศัพท์อัจฉริยะแทน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Attitude Change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4182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th-TH" sz="2800" dirty="0" smtClean="0"/>
              <a:t>(4)   การปรับองค์ประกอบของคุณสมบัติ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1357298"/>
            <a:ext cx="27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การเปลี่ยนแปลงทัศนคติ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79712" y="2348880"/>
            <a:ext cx="69847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การเปลี่ยนแปลงการประเมินเชิงเปรียบเทียบคุณสมบัติ (</a:t>
            </a:r>
            <a:r>
              <a:rPr lang="en-US" sz="2400" dirty="0" smtClean="0"/>
              <a:t>Changing the relative </a:t>
            </a:r>
            <a:br>
              <a:rPr lang="en-US" sz="2400" dirty="0" smtClean="0"/>
            </a:br>
            <a:r>
              <a:rPr lang="en-US" sz="2400" dirty="0" smtClean="0"/>
              <a:t>     evaluation of attributes) 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การเปลี่ยนแปลงความเชื่อในตราสินค้า (</a:t>
            </a:r>
            <a:r>
              <a:rPr lang="en-US" sz="2400" dirty="0" smtClean="0"/>
              <a:t>Changing brand beliefs) 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การเพิ่มคุณสมบัติ (</a:t>
            </a:r>
            <a:r>
              <a:rPr lang="en-US" sz="2400" dirty="0" smtClean="0"/>
              <a:t>Adding an attribute) 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การเปลี่ยนการยกระดับตราสินค้ารวม (</a:t>
            </a:r>
            <a:r>
              <a:rPr lang="en-US" sz="2400" dirty="0" smtClean="0"/>
              <a:t>Changing the Overall Brand Rating) </a:t>
            </a:r>
            <a:endParaRPr lang="th-TH" sz="2400" dirty="0" smtClean="0"/>
          </a:p>
        </p:txBody>
      </p:sp>
      <p:pic>
        <p:nvPicPr>
          <p:cNvPr id="8194" name="Picture 2" descr="t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645024"/>
            <a:ext cx="2233694" cy="187220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220072" y="3717032"/>
            <a:ext cx="19960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การเปลี่ยนแปลงความเชื่อ</a:t>
            </a:r>
          </a:p>
          <a:p>
            <a:r>
              <a:rPr lang="th-TH" dirty="0" smtClean="0"/>
              <a:t>จากอาหารเสริมสำหรับผู้ป่วย </a:t>
            </a:r>
          </a:p>
          <a:p>
            <a:r>
              <a:rPr lang="th-TH" dirty="0" smtClean="0"/>
              <a:t>เป็นอาหารเสริม</a:t>
            </a:r>
          </a:p>
          <a:p>
            <a:r>
              <a:rPr lang="th-TH" dirty="0" smtClean="0"/>
              <a:t>สำหรับทุกวัย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Attitude Change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4182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th-TH" sz="2800" dirty="0" smtClean="0"/>
              <a:t>(4)   การปรับองค์ประกอบของคุณสมบัติ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1357298"/>
            <a:ext cx="27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การเปลี่ยนแปลงทัศนคติ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79712" y="2348880"/>
            <a:ext cx="69847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การเปลี่ยนแปลงการประเมินเชิงเปรียบเทียบคุณสมบัติ (</a:t>
            </a:r>
            <a:r>
              <a:rPr lang="en-US" sz="2400" dirty="0" smtClean="0"/>
              <a:t>Changing the relative </a:t>
            </a:r>
            <a:br>
              <a:rPr lang="en-US" sz="2400" dirty="0" smtClean="0"/>
            </a:br>
            <a:r>
              <a:rPr lang="en-US" sz="2400" dirty="0" smtClean="0"/>
              <a:t>     evaluation of attributes) 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การเปลี่ยนแปลงความเชื่อในตราสินค้า (</a:t>
            </a:r>
            <a:r>
              <a:rPr lang="en-US" sz="2400" dirty="0" smtClean="0"/>
              <a:t>Changing brand beliefs)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การเพิ่มคุณสมบัติ (</a:t>
            </a:r>
            <a:r>
              <a:rPr lang="en-US" sz="2400" dirty="0" smtClean="0"/>
              <a:t>Adding an attribute) 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การเปลี่ยนการยกระดับตราสินค้ารวม (</a:t>
            </a:r>
            <a:r>
              <a:rPr lang="en-US" sz="2400" dirty="0" smtClean="0"/>
              <a:t>Changing the Overall Brand Rating) </a:t>
            </a:r>
            <a:endParaRPr lang="th-TH" sz="2400" dirty="0" smtClean="0"/>
          </a:p>
        </p:txBody>
      </p:sp>
      <p:pic>
        <p:nvPicPr>
          <p:cNvPr id="9218" name="Picture 2" descr="blog_keyvisual_vitaminb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9316" y="4149080"/>
            <a:ext cx="5807100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Attitude Change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4182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th-TH" sz="2800" dirty="0" smtClean="0"/>
              <a:t>(4)   การปรับองค์ประกอบของคุณสมบัติ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1357298"/>
            <a:ext cx="27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การเปลี่ยนแปลงทัศนคติ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79712" y="2348880"/>
            <a:ext cx="698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การเปลี่ยนแปลงการประเมินเชิงเปรียบเทียบคุณสมบัติ (</a:t>
            </a:r>
            <a:r>
              <a:rPr lang="en-US" sz="2400" dirty="0" smtClean="0"/>
              <a:t>Changing the relative </a:t>
            </a:r>
            <a:br>
              <a:rPr lang="en-US" sz="2400" dirty="0" smtClean="0"/>
            </a:br>
            <a:r>
              <a:rPr lang="en-US" sz="2400" dirty="0" smtClean="0"/>
              <a:t>     evaluation of attributes) 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การเปลี่ยนแปลงความเชื่อในตราสินค้า (</a:t>
            </a:r>
            <a:r>
              <a:rPr lang="en-US" sz="2400" dirty="0" smtClean="0"/>
              <a:t>Changing brand beliefs)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การเพิ่มคุณสมบัติ (</a:t>
            </a:r>
            <a:r>
              <a:rPr lang="en-US" sz="2400" dirty="0" smtClean="0"/>
              <a:t>Adding an attribute) 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การเปลี่ยนการยกระดับตราสินค้ารวม (</a:t>
            </a:r>
            <a:r>
              <a:rPr lang="en-US" sz="2400" dirty="0" smtClean="0"/>
              <a:t>Changing the Overall Brand Rating) </a:t>
            </a:r>
            <a:endParaRPr lang="th-TH" sz="2400" dirty="0" smtClean="0"/>
          </a:p>
        </p:txBody>
      </p:sp>
      <p:pic>
        <p:nvPicPr>
          <p:cNvPr id="10242" name="Picture 2" descr="LED_AquariumPrinta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221088"/>
            <a:ext cx="1944216" cy="2499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Attitude Change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08852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Both"/>
            </a:pPr>
            <a:r>
              <a:rPr lang="th-TH" sz="2800" dirty="0" smtClean="0"/>
              <a:t>การเปลี่ยนพื้นฐานการทำงานที่เกี่ยวกับแรงจูงใจ </a:t>
            </a:r>
            <a:endParaRPr lang="en-US" sz="2800" dirty="0" smtClean="0"/>
          </a:p>
          <a:p>
            <a:pPr marL="514350" indent="-514350">
              <a:buAutoNum type="arabicParenBoth"/>
            </a:pPr>
            <a:r>
              <a:rPr lang="th-TH" sz="2800" dirty="0" smtClean="0"/>
              <a:t>การเชื่อมโยงผลิตภัณฑ์เข้ากับกลุ่มหรือเหตุการณ์เฉพาะ</a:t>
            </a:r>
          </a:p>
          <a:p>
            <a:pPr marL="514350" indent="-514350">
              <a:buAutoNum type="arabicParenBoth"/>
            </a:pPr>
            <a:r>
              <a:rPr lang="th-TH" sz="2800" dirty="0" smtClean="0"/>
              <a:t>การแก้ปัญหาทัศนคติที่ขัดแย้ง</a:t>
            </a:r>
            <a:endParaRPr lang="en-US" sz="2800" dirty="0" smtClean="0"/>
          </a:p>
          <a:p>
            <a:pPr marL="514350" indent="-514350">
              <a:buAutoNum type="arabicParenBoth"/>
            </a:pPr>
            <a:r>
              <a:rPr lang="th-TH" sz="2800" dirty="0" smtClean="0"/>
              <a:t>การปรับองค์ประกอบของคุณสมบัติ</a:t>
            </a:r>
          </a:p>
          <a:p>
            <a:pPr marL="514350" indent="-514350">
              <a:buAutoNum type="arabicParenBoth"/>
            </a:pPr>
            <a:r>
              <a:rPr lang="th-TH" sz="2800" dirty="0" smtClean="0"/>
              <a:t>เปลี่ยนแปลงความเชื่อของผู้บริโภคที่มีต่อตราสินค้าคู่แข่ง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1357298"/>
            <a:ext cx="27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การเปลี่ยนแปลงทัศนคติ</a:t>
            </a:r>
          </a:p>
        </p:txBody>
      </p:sp>
      <p:pic>
        <p:nvPicPr>
          <p:cNvPr id="7170" name="Picture 2" descr="pic_l(10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293096"/>
            <a:ext cx="2981325" cy="198755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4572000" y="4737918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การให้บริการสินเชื่อรถยนต์ภายใน 30 นาที </a:t>
            </a:r>
          </a:p>
          <a:p>
            <a:r>
              <a:rPr lang="th-TH" dirty="0" smtClean="0"/>
              <a:t>ทำให้ผู้บริโภคเปลี่ยนแปลงทัศนคติไปในเชิงลบ</a:t>
            </a:r>
          </a:p>
          <a:p>
            <a:r>
              <a:rPr lang="th-TH" dirty="0" smtClean="0"/>
              <a:t>ต่อบริษัทที่เป็นคู่แข่ง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marL="0" lvl="8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 can Precede or Follow Attitude Formation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12539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ทฤษฎีความไม่สอดคล้องทางความคิด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(Cognitive dissonance theory)</a:t>
            </a:r>
          </a:p>
          <a:p>
            <a:pPr>
              <a:buFont typeface="Courier New" pitchFamily="49" charset="0"/>
              <a:buChar char="o"/>
            </a:pPr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ทฤษฎีอ้างเหตุผล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(Attribution theory)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6301" y="1357298"/>
            <a:ext cx="3951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การเกิดพฤติกรรมก่อนการเกิดทัศนคติ</a:t>
            </a:r>
          </a:p>
        </p:txBody>
      </p:sp>
      <p:sp>
        <p:nvSpPr>
          <p:cNvPr id="13" name="Snip Diagonal Corner Rectangle 12"/>
          <p:cNvSpPr/>
          <p:nvPr/>
        </p:nvSpPr>
        <p:spPr>
          <a:xfrm>
            <a:off x="1763688" y="2636912"/>
            <a:ext cx="1656184" cy="720080"/>
          </a:xfrm>
          <a:prstGeom prst="snip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 Decision Making</a:t>
            </a:r>
            <a:endParaRPr lang="th-TH" sz="2000" b="1" dirty="0"/>
          </a:p>
        </p:txBody>
      </p:sp>
      <p:sp>
        <p:nvSpPr>
          <p:cNvPr id="14" name="Snip Diagonal Corner Rectangle 13"/>
          <p:cNvSpPr/>
          <p:nvPr/>
        </p:nvSpPr>
        <p:spPr>
          <a:xfrm>
            <a:off x="4139952" y="2636912"/>
            <a:ext cx="3672408" cy="720080"/>
          </a:xfrm>
          <a:prstGeom prst="snip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Cognitive Dissonance After Decision</a:t>
            </a:r>
            <a:endParaRPr lang="th-TH" sz="2000" b="1" dirty="0"/>
          </a:p>
        </p:txBody>
      </p:sp>
      <p:sp>
        <p:nvSpPr>
          <p:cNvPr id="15" name="Right Arrow 14"/>
          <p:cNvSpPr/>
          <p:nvPr/>
        </p:nvSpPr>
        <p:spPr>
          <a:xfrm>
            <a:off x="3635896" y="2636912"/>
            <a:ext cx="36004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6" name="Picture 15" descr="toyota-camry-tlc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573016"/>
            <a:ext cx="1738435" cy="1282452"/>
          </a:xfrm>
          <a:prstGeom prst="rect">
            <a:avLst/>
          </a:prstGeom>
        </p:spPr>
      </p:pic>
      <p:pic>
        <p:nvPicPr>
          <p:cNvPr id="17" name="Picture 16" descr="2011-Honda-Accord-Thailand-showroom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4149080"/>
            <a:ext cx="2304256" cy="15330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marL="0" lvl="8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 can Precede or Follow Attitude Formation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1253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ทฤษฎีความไม่สอดคล้องทางความคิด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(Cognitive dissonance theory)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ทฤษฎีอ้างเหตุผล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(Attribution theory)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6301" y="1357298"/>
            <a:ext cx="3951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การเกิดพฤติกรรมก่อนการเกิดทัศนคติ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07704" y="2636912"/>
            <a:ext cx="5052986" cy="41549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การรับรู้เกี่ยวกับตนเอง </a:t>
            </a:r>
            <a:r>
              <a:rPr lang="en-US" sz="2400" dirty="0" smtClean="0"/>
              <a:t>(Self-perception theory)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ก้าวเท้าเข้ามาในประตู (</a:t>
            </a:r>
            <a:r>
              <a:rPr lang="en-US" sz="2400" dirty="0" smtClean="0"/>
              <a:t>Foot-in-the-door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ปิดประตูใส่หน้า </a:t>
            </a:r>
            <a:r>
              <a:rPr lang="en-US" sz="2400" dirty="0" smtClean="0"/>
              <a:t>(Door-in-the-face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นิดเดียวก็ช่วยได้ </a:t>
            </a:r>
            <a:r>
              <a:rPr lang="en-US" sz="2400" dirty="0" smtClean="0"/>
              <a:t>(Even-a-penny-will-help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การอ้างเหตุผลเกี่ยวกับคนอื่น (</a:t>
            </a:r>
            <a:r>
              <a:rPr lang="en-US" sz="2400" dirty="0" smtClean="0"/>
              <a:t>Attributions toward others)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การอ้างเหตุผลจากสิ่งต่าง ๆ (</a:t>
            </a:r>
            <a:r>
              <a:rPr lang="en-US" sz="2400" dirty="0" smtClean="0"/>
              <a:t>Attributions toward things) </a:t>
            </a:r>
            <a:endParaRPr lang="th-TH" sz="2400" dirty="0" smtClean="0"/>
          </a:p>
        </p:txBody>
      </p:sp>
      <p:pic>
        <p:nvPicPr>
          <p:cNvPr id="11266" name="Picture 2" descr="picture_1942551224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7630" y="3068960"/>
            <a:ext cx="2616418" cy="1656184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5220072" y="3284984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ผู้บริโภคมั่นใจในการขับรถของตน หากขับ 4</a:t>
            </a:r>
            <a:r>
              <a:rPr lang="en-US" dirty="0" smtClean="0"/>
              <a:t>FW </a:t>
            </a:r>
            <a:r>
              <a:rPr lang="th-TH" dirty="0" smtClean="0"/>
              <a:t>ไม่ดี จะไม่โทษตัวเอง แต่จะโทษรถ ผู้ผลิตจึงต้องมั่นใจ</a:t>
            </a:r>
          </a:p>
          <a:p>
            <a:r>
              <a:rPr lang="th-TH" dirty="0" smtClean="0"/>
              <a:t>ว่าผู้บริโภค สามารถใช้รถได้อย่างมีประสิทธิภาพ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Structural Models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of Attitude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1357298"/>
            <a:ext cx="3159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Tricomponent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attitude model</a:t>
            </a:r>
            <a:endParaRPr lang="th-TH" sz="2800" b="1" dirty="0">
              <a:solidFill>
                <a:schemeClr val="accent1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5" name="Picture 4" descr="Tricompon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2928934"/>
            <a:ext cx="6473414" cy="2675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marL="0" lvl="8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 can Precede or Follow Attitude Formation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1253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ทฤษฎีความไม่สอดคล้องทางความคิด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(Cognitive dissonance theory)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ทฤษฎีอ้างเหตุผล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(Attribution theory)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6301" y="1357298"/>
            <a:ext cx="3951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การเกิดพฤติกรรมก่อนการเกิดทัศนคติ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07704" y="2636912"/>
            <a:ext cx="7056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การรับรู้เกี่ยวกับตนเอง </a:t>
            </a:r>
            <a:r>
              <a:rPr lang="en-US" sz="2400" dirty="0" smtClean="0"/>
              <a:t>(Self-perception theory)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ก้าวเท้าเข้ามาในประตู (</a:t>
            </a:r>
            <a:r>
              <a:rPr lang="en-US" sz="2400" dirty="0" smtClean="0"/>
              <a:t>Foot-in-the-door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ปิดประตูใส่หน้า </a:t>
            </a:r>
            <a:r>
              <a:rPr lang="en-US" sz="2400" dirty="0" smtClean="0"/>
              <a:t>(Door-in-the-face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นิดเดียวก็ช่วยได้ </a:t>
            </a:r>
            <a:r>
              <a:rPr lang="en-US" sz="2400" dirty="0" smtClean="0"/>
              <a:t>(Even-a-penny-will-help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การอ้างเหตุผลเกี่ยวกับคนอื่น (</a:t>
            </a:r>
            <a:r>
              <a:rPr lang="en-US" sz="2400" dirty="0" smtClean="0"/>
              <a:t>Attributions toward others)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การอ้างเหตุผลจากสิ่งต่าง ๆ (</a:t>
            </a:r>
            <a:r>
              <a:rPr lang="en-US" sz="2400" dirty="0" smtClean="0"/>
              <a:t>Attributions toward things) </a:t>
            </a:r>
            <a:endParaRPr lang="th-TH" sz="2400" dirty="0" smtClean="0"/>
          </a:p>
        </p:txBody>
      </p:sp>
      <p:pic>
        <p:nvPicPr>
          <p:cNvPr id="10" name="Picture 9" descr="newu_fitnessfirs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3501008"/>
            <a:ext cx="2670423" cy="148293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076056" y="3717032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การรับสมัครสมาชิกราคาถูก เพื่อให้เกิดการทดลองใช้  เมื่อเกิดทัศนคติที่ดี จึงยอมจ่ายเพิ่มขึ้น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marL="0" lvl="8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 can Precede or Follow Attitude Formation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1253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ทฤษฎีความไม่สอดคล้องทางความคิด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(Cognitive dissonance theory)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ทฤษฎีอ้างเหตุผล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(Attribution theory)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6301" y="1357298"/>
            <a:ext cx="3951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การเกิดพฤติกรรมก่อนการเกิดทัศนคติ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07704" y="2636912"/>
            <a:ext cx="7056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การรับรู้เกี่ยวกับตนเอง </a:t>
            </a:r>
            <a:r>
              <a:rPr lang="en-US" sz="2400" dirty="0" smtClean="0"/>
              <a:t>(Self-perception theory)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ก้าวเท้าเข้ามาในประตู (</a:t>
            </a:r>
            <a:r>
              <a:rPr lang="en-US" sz="2400" dirty="0" smtClean="0"/>
              <a:t>Foot-in-the-door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ปิดประตูใส่หน้า </a:t>
            </a:r>
            <a:r>
              <a:rPr lang="en-US" sz="2400" dirty="0" smtClean="0"/>
              <a:t>(Door-in-the-face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นิดเดียวก็ช่วยได้ </a:t>
            </a:r>
            <a:r>
              <a:rPr lang="en-US" sz="2400" dirty="0" smtClean="0"/>
              <a:t>(Even-a-penny-will-help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การอ้างเหตุผลเกี่ยวกับคนอื่น (</a:t>
            </a:r>
            <a:r>
              <a:rPr lang="en-US" sz="2400" dirty="0" smtClean="0"/>
              <a:t>Attributions toward others)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การอ้างเหตุผลจากสิ่งต่าง ๆ (</a:t>
            </a:r>
            <a:r>
              <a:rPr lang="en-US" sz="2400" dirty="0" smtClean="0"/>
              <a:t>Attributions toward things) </a:t>
            </a:r>
            <a:endParaRPr lang="th-TH" sz="2400" dirty="0" smtClean="0"/>
          </a:p>
        </p:txBody>
      </p:sp>
      <p:pic>
        <p:nvPicPr>
          <p:cNvPr id="14" name="Picture 13" descr="benz-s-class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339752" y="3861048"/>
            <a:ext cx="1884040" cy="1413030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>
            <a:off x="4499992" y="4293096"/>
            <a:ext cx="28803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6" name="Picture 15" descr="Mercedes_Benz_190E_Vector_by_sytsm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4293096"/>
            <a:ext cx="1328303" cy="67821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580112" y="49411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E190</a:t>
            </a:r>
            <a:endParaRPr lang="th-TH" dirty="0"/>
          </a:p>
        </p:txBody>
      </p:sp>
      <p:pic>
        <p:nvPicPr>
          <p:cNvPr id="18" name="Picture 17" descr="imagesCAGJ61J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4248" y="4077072"/>
            <a:ext cx="1525711" cy="101529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380312" y="5085184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Class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marL="0" lvl="8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 can Precede or Follow Attitude Formation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1253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ทฤษฎีความไม่สอดคล้องทางความคิด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(Cognitive dissonance theory)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ทฤษฎีอ้างเหตุผล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(Attribution theory)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6301" y="1357298"/>
            <a:ext cx="3951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การเกิดพฤติกรรมก่อนการเกิดทัศนคติ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07704" y="2636912"/>
            <a:ext cx="7056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การรับรู้เกี่ยวกับตนเอง </a:t>
            </a:r>
            <a:r>
              <a:rPr lang="en-US" sz="2400" dirty="0" smtClean="0"/>
              <a:t>(Self-perception theory)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ก้าวเท้าเข้ามาในประตู (</a:t>
            </a:r>
            <a:r>
              <a:rPr lang="en-US" sz="2400" dirty="0" smtClean="0"/>
              <a:t>Foot-in-the-door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ปิดประตูใส่หน้า </a:t>
            </a:r>
            <a:r>
              <a:rPr lang="en-US" sz="2400" dirty="0" smtClean="0"/>
              <a:t>(Door-in-the-face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นิดเดียวก็ช่วยได้ </a:t>
            </a:r>
            <a:r>
              <a:rPr lang="en-US" sz="2400" dirty="0" smtClean="0"/>
              <a:t>(Even-a-penny-will-help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การอ้างเหตุผลเกี่ยวกับคนอื่น (</a:t>
            </a:r>
            <a:r>
              <a:rPr lang="en-US" sz="2400" dirty="0" smtClean="0"/>
              <a:t>Attributions toward others)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การอ้างเหตุผลจากสิ่งต่าง ๆ (</a:t>
            </a:r>
            <a:r>
              <a:rPr lang="en-US" sz="2400" dirty="0" smtClean="0"/>
              <a:t>Attributions toward things) </a:t>
            </a:r>
            <a:endParaRPr lang="th-TH" sz="2400" dirty="0" smtClean="0"/>
          </a:p>
        </p:txBody>
      </p:sp>
      <p:pic>
        <p:nvPicPr>
          <p:cNvPr id="13" name="Picture 12" descr="img_make_don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4293096"/>
            <a:ext cx="2923402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marL="0" lvl="8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 can Precede or Follow Attitude Formation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1253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ทฤษฎีความไม่สอดคล้องทางความคิด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(Cognitive dissonance theory)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ทฤษฎีอ้างเหตุผล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(Attribution theory)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6301" y="1357298"/>
            <a:ext cx="3951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การเกิดพฤติกรรมก่อนการเกิดทัศนคติ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07704" y="2636912"/>
            <a:ext cx="7056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การรับรู้เกี่ยวกับตนเอง </a:t>
            </a:r>
            <a:r>
              <a:rPr lang="en-US" sz="2400" dirty="0" smtClean="0"/>
              <a:t>(Self-perception theory)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ก้าวเท้าเข้ามาในประตู (</a:t>
            </a:r>
            <a:r>
              <a:rPr lang="en-US" sz="2400" dirty="0" smtClean="0"/>
              <a:t>Foot-in-the-door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ปิดประตูใส่หน้า </a:t>
            </a:r>
            <a:r>
              <a:rPr lang="en-US" sz="2400" dirty="0" smtClean="0"/>
              <a:t>(Door-in-the-face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นิดเดียวก็ช่วยได้ </a:t>
            </a:r>
            <a:r>
              <a:rPr lang="en-US" sz="2400" dirty="0" smtClean="0"/>
              <a:t>(Even-a-penny-will-help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การอ้างเหตุผลเกี่ยวกับคนอื่น (</a:t>
            </a:r>
            <a:r>
              <a:rPr lang="en-US" sz="2400" dirty="0" smtClean="0"/>
              <a:t>Attributions toward others)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endParaRPr lang="en-US" sz="2400" dirty="0" smtClean="0"/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การอ้างเหตุผลจากสิ่งต่าง ๆ (</a:t>
            </a:r>
            <a:r>
              <a:rPr lang="en-US" sz="2400" dirty="0" smtClean="0"/>
              <a:t>Attributions toward things) </a:t>
            </a:r>
            <a:endParaRPr lang="th-TH" sz="2400" dirty="0" smtClean="0"/>
          </a:p>
        </p:txBody>
      </p:sp>
      <p:pic>
        <p:nvPicPr>
          <p:cNvPr id="8" name="Picture 7" descr="9724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4653136"/>
            <a:ext cx="2028056" cy="150836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004048" y="4942909"/>
            <a:ext cx="17748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dirty="0" smtClean="0"/>
              <a:t>เป็นการตั้งคำถามเกี่ยวกับ</a:t>
            </a:r>
          </a:p>
          <a:p>
            <a:r>
              <a:rPr lang="th-TH" dirty="0" smtClean="0"/>
              <a:t>พฤติกรรมผู้อื่นว่า </a:t>
            </a:r>
            <a:r>
              <a:rPr lang="en-US" dirty="0" smtClean="0"/>
              <a:t>“</a:t>
            </a:r>
            <a:r>
              <a:rPr lang="th-TH" dirty="0" smtClean="0"/>
              <a:t>ทำไม</a:t>
            </a:r>
            <a:r>
              <a:rPr lang="en-US" dirty="0" smtClean="0"/>
              <a:t>”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marL="0" lvl="8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 can Precede or Follow Attitude Formation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31640" y="1830303"/>
            <a:ext cx="61253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ทฤษฎีความไม่สอดคล้องทางความคิด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(Cognitive dissonance theory)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ทฤษฎีอ้างเหตุผล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(Attribution theory)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6301" y="1357298"/>
            <a:ext cx="3951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การเกิดพฤติกรรมก่อนการเกิดทัศนคติ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07704" y="2636912"/>
            <a:ext cx="7056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SzPct val="50000"/>
              <a:buFont typeface="Wingdings" pitchFamily="2" charset="2"/>
              <a:buChar char="q"/>
            </a:pPr>
            <a:r>
              <a:rPr lang="th-TH" sz="2400" dirty="0" smtClean="0"/>
              <a:t> การรับรู้เกี่ยวกับตนเอง </a:t>
            </a:r>
            <a:r>
              <a:rPr lang="en-US" sz="2400" dirty="0" smtClean="0"/>
              <a:t>(Self-perception theory)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ก้าวเท้าเข้ามาในประตู (</a:t>
            </a:r>
            <a:r>
              <a:rPr lang="en-US" sz="2400" dirty="0" smtClean="0"/>
              <a:t>Foot-in-the-door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ปิดประตูใส่หน้า </a:t>
            </a:r>
            <a:r>
              <a:rPr lang="en-US" sz="2400" dirty="0" smtClean="0"/>
              <a:t>(Door-in-the-face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นิดเดียวก็ช่วยได้ </a:t>
            </a:r>
            <a:r>
              <a:rPr lang="en-US" sz="2400" dirty="0" smtClean="0"/>
              <a:t>(Even-a-penny-will-help technique)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การอ้างเหตุผลเกี่ยวกับคนอื่น (</a:t>
            </a:r>
            <a:r>
              <a:rPr lang="en-US" sz="2400" dirty="0" smtClean="0"/>
              <a:t>Attributions toward others)</a:t>
            </a:r>
          </a:p>
          <a:p>
            <a:pPr marL="0" lvl="1">
              <a:buSzPct val="50000"/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th-TH" sz="2400" dirty="0" smtClean="0"/>
              <a:t>การอ้างเหตุผลจากสิ่งต่าง ๆ (</a:t>
            </a:r>
            <a:r>
              <a:rPr lang="en-US" sz="2400" dirty="0" smtClean="0"/>
              <a:t>Attributions toward things) </a:t>
            </a:r>
            <a:endParaRPr lang="th-TH" sz="2400" dirty="0" smtClean="0"/>
          </a:p>
        </p:txBody>
      </p:sp>
      <p:pic>
        <p:nvPicPr>
          <p:cNvPr id="13" name="Picture 12" descr="logo_tvdirec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5085184"/>
            <a:ext cx="981968" cy="1178362"/>
          </a:xfrm>
          <a:prstGeom prst="rect">
            <a:avLst/>
          </a:prstGeom>
        </p:spPr>
      </p:pic>
      <p:pic>
        <p:nvPicPr>
          <p:cNvPr id="14" name="Picture 13" descr="tfsf31316585074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4941168"/>
            <a:ext cx="2359843" cy="166915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796136" y="5085184"/>
            <a:ext cx="3096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ผู้บริโภคประสบความสำเร็จในการอาหาร</a:t>
            </a:r>
          </a:p>
          <a:p>
            <a:r>
              <a:rPr lang="th-TH" dirty="0" smtClean="0"/>
              <a:t>คิดว่าเป็นเพราะได้อุปกรณ์ดี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48" y="3645024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End of Chapter 7: Attitude </a:t>
            </a: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496" y="29969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original_181947_uTEzIYNYmrazlNp3UkNlSkq08"/>
          <p:cNvPicPr>
            <a:picLocks noChangeAspect="1" noChangeArrowheads="1"/>
          </p:cNvPicPr>
          <p:nvPr/>
        </p:nvPicPr>
        <p:blipFill>
          <a:blip r:embed="rId3" cstate="print"/>
          <a:srcRect l="20621" t="13120"/>
          <a:stretch>
            <a:fillRect/>
          </a:stretch>
        </p:blipFill>
        <p:spPr bwMode="auto">
          <a:xfrm>
            <a:off x="1000100" y="2071678"/>
            <a:ext cx="1657350" cy="12033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714612" y="2428868"/>
            <a:ext cx="3140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โฆษณาที่ทำให้ผู้บริโภคเกิดความเข้าใจในสินค้า </a:t>
            </a:r>
            <a:endParaRPr lang="en-US" dirty="0" smtClean="0"/>
          </a:p>
        </p:txBody>
      </p:sp>
      <p:pic>
        <p:nvPicPr>
          <p:cNvPr id="1028" name="Picture 4" descr="reji_asia-spa-ad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071810"/>
            <a:ext cx="1319213" cy="172878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429124" y="3643314"/>
            <a:ext cx="2962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โฆษณาที่ทำให้ผู้บริโภคเกิดความรักในสินค้า </a:t>
            </a:r>
            <a:endParaRPr lang="en-US" dirty="0" smtClean="0"/>
          </a:p>
        </p:txBody>
      </p:sp>
      <p:pic>
        <p:nvPicPr>
          <p:cNvPr id="1029" name="Picture 5" descr="Hanks%20print%20ad"/>
          <p:cNvPicPr>
            <a:picLocks noChangeAspect="1" noChangeArrowheads="1"/>
          </p:cNvPicPr>
          <p:nvPr/>
        </p:nvPicPr>
        <p:blipFill>
          <a:blip r:embed="rId5" cstate="print"/>
          <a:srcRect t="10547"/>
          <a:stretch>
            <a:fillRect/>
          </a:stretch>
        </p:blipFill>
        <p:spPr bwMode="auto">
          <a:xfrm>
            <a:off x="4572000" y="4714884"/>
            <a:ext cx="1381125" cy="154622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000760" y="5214950"/>
            <a:ext cx="2956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โฆษณาที่ทำให้ผู้บริโภคเกิดเจตนาที่จะกระทำ</a:t>
            </a:r>
            <a:endParaRPr lang="en-US" dirty="0" smtClean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Structural Models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of Attitude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7224" y="1357298"/>
            <a:ext cx="3159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Tricomponent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attitude model</a:t>
            </a:r>
            <a:endParaRPr lang="th-TH" sz="2800" b="1" dirty="0">
              <a:solidFill>
                <a:schemeClr val="accent1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Structural Models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of Attitude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7224" y="1262706"/>
            <a:ext cx="7269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</a:rPr>
              <a:t>แบบจำลองทัศนคติแบบหลายคุณสมบัติ (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Multiattribute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attitude models)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71538" y="1643050"/>
            <a:ext cx="75724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200" dirty="0" smtClean="0"/>
              <a:t>ทัศนคติของผู้บริโภคเป็นผลมาจากการรับรู้และการประเมินคุณสมบัติหลัก ๆ ของสินค้าหรือบริการ</a:t>
            </a:r>
            <a:endParaRPr lang="th-TH" sz="2200" dirty="0"/>
          </a:p>
        </p:txBody>
      </p:sp>
      <p:sp>
        <p:nvSpPr>
          <p:cNvPr id="14" name="Rectangle 13"/>
          <p:cNvSpPr/>
          <p:nvPr/>
        </p:nvSpPr>
        <p:spPr>
          <a:xfrm>
            <a:off x="857224" y="1977086"/>
            <a:ext cx="70695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แบบจำลองทัศนคติเกี่ยวกับวัตถุ (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The attitude-toward-object model)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42976" y="2428868"/>
            <a:ext cx="72152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200" dirty="0" smtClean="0"/>
              <a:t>ผู้บริโภคจะพิจารณาคุณสมบัติของสิ่งที่ตนเองสนใจโดยเปรียบเทียบกับสินค้าในกลุ่มเดียวกันว่ามีหรือขาดคุณสมบัติใด จากนั้นจึงประเมินคุณสมบัติเหล่านั้นว่าชอบหรือไม่ชอบ</a:t>
            </a:r>
          </a:p>
        </p:txBody>
      </p:sp>
      <p:pic>
        <p:nvPicPr>
          <p:cNvPr id="19" name="Picture 18" descr="Evalu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3357562"/>
            <a:ext cx="8215306" cy="3367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Structural Models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of Attitude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7224" y="1262706"/>
            <a:ext cx="7269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</a:rPr>
              <a:t>แบบจำลองทัศนคติแบบหลายคุณสมบัติ (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Multiattribute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attitude models)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57224" y="1643050"/>
            <a:ext cx="7994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แบบจำลองทัศนคติเกี่ยวกับพฤติกรรม (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The attitude-toward-behavior model)</a:t>
            </a:r>
          </a:p>
        </p:txBody>
      </p:sp>
      <p:sp>
        <p:nvSpPr>
          <p:cNvPr id="9" name="Rectangle 8"/>
          <p:cNvSpPr/>
          <p:nvPr/>
        </p:nvSpPr>
        <p:spPr>
          <a:xfrm>
            <a:off x="1214414" y="2143116"/>
            <a:ext cx="771530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200" dirty="0" smtClean="0"/>
              <a:t>แบบจำลองทัศนคติเกี่ยวกับพฤติกรรมจะแตกต่างจากแบบจำลองทัศนคติเกี่ยวกับวัตถุ โดยให้ความสนใจไปยังพฤติกรรมที่เกี่ยวข้องกับสิ่งที่สนใจแทนที่จะให้ความสนใจกับคุณสมบัติของสิ่งนั้น เป็นการให้ความสำคัญกับการเกิดพฤติกรรมจริง  เป็นความเชื่อที่ว่า การกระทำหรือพฤติกรรมเป็นการนำไปสู่ผลลัพธ์ </a:t>
            </a:r>
          </a:p>
        </p:txBody>
      </p:sp>
      <p:pic>
        <p:nvPicPr>
          <p:cNvPr id="10" name="Picture 9" descr="royalty-free-stock-pictures-buying-of-books-shopping-42039119.jpg"/>
          <p:cNvPicPr>
            <a:picLocks noChangeAspect="1"/>
          </p:cNvPicPr>
          <p:nvPr/>
        </p:nvPicPr>
        <p:blipFill>
          <a:blip r:embed="rId3" cstate="print"/>
          <a:srcRect r="5884"/>
          <a:stretch>
            <a:fillRect/>
          </a:stretch>
        </p:blipFill>
        <p:spPr>
          <a:xfrm>
            <a:off x="3071802" y="4312359"/>
            <a:ext cx="1714512" cy="1662306"/>
          </a:xfrm>
          <a:prstGeom prst="rect">
            <a:avLst/>
          </a:prstGeom>
        </p:spPr>
      </p:pic>
      <p:pic>
        <p:nvPicPr>
          <p:cNvPr id="12" name="Picture 11" descr="royalty-free-stock-pictures-buying-of-books-shopping-42039119.jpg"/>
          <p:cNvPicPr>
            <a:picLocks noChangeAspect="1"/>
          </p:cNvPicPr>
          <p:nvPr/>
        </p:nvPicPr>
        <p:blipFill>
          <a:blip r:embed="rId3" cstate="print"/>
          <a:srcRect r="11764"/>
          <a:stretch>
            <a:fillRect/>
          </a:stretch>
        </p:blipFill>
        <p:spPr>
          <a:xfrm flipH="1">
            <a:off x="4714876" y="4312359"/>
            <a:ext cx="1607391" cy="1662306"/>
          </a:xfrm>
          <a:prstGeom prst="rect">
            <a:avLst/>
          </a:prstGeom>
        </p:spPr>
      </p:pic>
      <p:sp>
        <p:nvSpPr>
          <p:cNvPr id="15" name="Left Arrow 14"/>
          <p:cNvSpPr/>
          <p:nvPr/>
        </p:nvSpPr>
        <p:spPr>
          <a:xfrm>
            <a:off x="2714612" y="4714884"/>
            <a:ext cx="428628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Left Arrow 19"/>
          <p:cNvSpPr/>
          <p:nvPr/>
        </p:nvSpPr>
        <p:spPr>
          <a:xfrm rot="10800000">
            <a:off x="6286513" y="4714884"/>
            <a:ext cx="428628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1" name="Picture 20" descr="buying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4467239"/>
            <a:ext cx="1808218" cy="1352547"/>
          </a:xfrm>
          <a:prstGeom prst="rect">
            <a:avLst/>
          </a:prstGeom>
        </p:spPr>
      </p:pic>
      <p:pic>
        <p:nvPicPr>
          <p:cNvPr id="22" name="Picture 21" descr="borders-books-store-400x25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16" y="4475035"/>
            <a:ext cx="2072796" cy="13369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Structural Models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of Attitude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7224" y="1262706"/>
            <a:ext cx="7269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</a:rPr>
              <a:t>แบบจำลองทัศนคติแบบหลายคุณสมบัติ (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Multiattribute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attitude models)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57224" y="1643050"/>
            <a:ext cx="7994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แบบจำลองทัศนคติเกี่ยวกับพฤติกรรม (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The attitude-toward-behavior model)</a:t>
            </a:r>
          </a:p>
        </p:txBody>
      </p:sp>
      <p:pic>
        <p:nvPicPr>
          <p:cNvPr id="10" name="Picture 9" descr="royalty-free-stock-pictures-buying-of-books-shopping-42039119.jpg"/>
          <p:cNvPicPr>
            <a:picLocks noChangeAspect="1"/>
          </p:cNvPicPr>
          <p:nvPr/>
        </p:nvPicPr>
        <p:blipFill>
          <a:blip r:embed="rId3" cstate="print"/>
          <a:srcRect r="5884"/>
          <a:stretch>
            <a:fillRect/>
          </a:stretch>
        </p:blipFill>
        <p:spPr>
          <a:xfrm>
            <a:off x="3071802" y="4312359"/>
            <a:ext cx="1714512" cy="1662306"/>
          </a:xfrm>
          <a:prstGeom prst="rect">
            <a:avLst/>
          </a:prstGeom>
        </p:spPr>
      </p:pic>
      <p:pic>
        <p:nvPicPr>
          <p:cNvPr id="12" name="Picture 11" descr="royalty-free-stock-pictures-buying-of-books-shopping-42039119.jpg"/>
          <p:cNvPicPr>
            <a:picLocks noChangeAspect="1"/>
          </p:cNvPicPr>
          <p:nvPr/>
        </p:nvPicPr>
        <p:blipFill>
          <a:blip r:embed="rId3" cstate="print"/>
          <a:srcRect r="11764"/>
          <a:stretch>
            <a:fillRect/>
          </a:stretch>
        </p:blipFill>
        <p:spPr>
          <a:xfrm flipH="1">
            <a:off x="4714876" y="4312359"/>
            <a:ext cx="1607391" cy="1662306"/>
          </a:xfrm>
          <a:prstGeom prst="rect">
            <a:avLst/>
          </a:prstGeom>
        </p:spPr>
      </p:pic>
      <p:sp>
        <p:nvSpPr>
          <p:cNvPr id="15" name="Left Arrow 14"/>
          <p:cNvSpPr/>
          <p:nvPr/>
        </p:nvSpPr>
        <p:spPr>
          <a:xfrm>
            <a:off x="2714612" y="4714884"/>
            <a:ext cx="428628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Left Arrow 19"/>
          <p:cNvSpPr/>
          <p:nvPr/>
        </p:nvSpPr>
        <p:spPr>
          <a:xfrm rot="10800000">
            <a:off x="6286513" y="4714884"/>
            <a:ext cx="428628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8" name="Picture 17" descr="hanaibeer.jpg"/>
          <p:cNvPicPr>
            <a:picLocks noChangeAspect="1"/>
          </p:cNvPicPr>
          <p:nvPr/>
        </p:nvPicPr>
        <p:blipFill>
          <a:blip r:embed="rId4" cstate="print"/>
          <a:srcRect l="19931" r="11729"/>
          <a:stretch>
            <a:fillRect/>
          </a:stretch>
        </p:blipFill>
        <p:spPr>
          <a:xfrm>
            <a:off x="857224" y="4214818"/>
            <a:ext cx="1785950" cy="1956264"/>
          </a:xfrm>
          <a:prstGeom prst="rect">
            <a:avLst/>
          </a:prstGeom>
        </p:spPr>
      </p:pic>
      <p:pic>
        <p:nvPicPr>
          <p:cNvPr id="19" name="Picture 18" descr="630.jpg"/>
          <p:cNvPicPr>
            <a:picLocks noChangeAspect="1"/>
          </p:cNvPicPr>
          <p:nvPr/>
        </p:nvPicPr>
        <p:blipFill>
          <a:blip r:embed="rId5" cstate="print"/>
          <a:srcRect l="13095" r="17857"/>
          <a:stretch>
            <a:fillRect/>
          </a:stretch>
        </p:blipFill>
        <p:spPr>
          <a:xfrm>
            <a:off x="6858016" y="4214818"/>
            <a:ext cx="2000264" cy="1738148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214414" y="2143116"/>
            <a:ext cx="771530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200" dirty="0" smtClean="0"/>
              <a:t>แบบจำลองทัศนคติเกี่ยวกับพฤติกรรมจะแตกต่างจากแบบจำลองทัศนคติเกี่ยวกับวัตถุ โดยให้ความสนใจไปยังพฤติกรรมที่เกี่ยวข้องกับสิ่งที่สนใจแทนที่จะให้ความสนใจกับคุณสมบัติของสิ่งนั้น เป็นการให้ความสำคัญกับการเกิดพฤติกรรมจริง  เป็นความเชื่อที่ว่า การกระทำหรือพฤติกรรมเป็นการนำไปสู่ผลลัพธ์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Structural Models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of Attitude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1262706"/>
            <a:ext cx="7269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</a:rPr>
              <a:t>แบบจำลองทัศนคติแบบหลายคุณสมบัติ (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Multiattribute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attitude models)</a:t>
            </a:r>
          </a:p>
        </p:txBody>
      </p:sp>
      <p:sp>
        <p:nvSpPr>
          <p:cNvPr id="6" name="Rectangle 5"/>
          <p:cNvSpPr/>
          <p:nvPr/>
        </p:nvSpPr>
        <p:spPr>
          <a:xfrm>
            <a:off x="857224" y="1643050"/>
            <a:ext cx="69958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แบบจำลองทัศนคติเกี่ยวกับโฆษณา (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Attitude-toward-the-ad model</a:t>
            </a: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)</a:t>
            </a:r>
            <a:endParaRPr lang="en-US" sz="2800" b="1" dirty="0" smtClean="0">
              <a:solidFill>
                <a:srgbClr val="FF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6" descr="to a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143116"/>
            <a:ext cx="7711894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Attitude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Structural Models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of Attitude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9124" y="1334144"/>
            <a:ext cx="33746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การเกิดความเชื่อเกี่ยวกับสินค้า</a:t>
            </a:r>
            <a:endParaRPr lang="en-US" sz="2800" b="1" dirty="0" smtClean="0">
              <a:solidFill>
                <a:srgbClr val="FF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8" name="Picture 7" descr="benefit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8317" y="2571744"/>
            <a:ext cx="6056955" cy="4022558"/>
          </a:xfrm>
          <a:prstGeom prst="rect">
            <a:avLst/>
          </a:prstGeom>
        </p:spPr>
      </p:pic>
      <p:sp>
        <p:nvSpPr>
          <p:cNvPr id="9" name="Up Arrow 8"/>
          <p:cNvSpPr/>
          <p:nvPr/>
        </p:nvSpPr>
        <p:spPr>
          <a:xfrm rot="19177234">
            <a:off x="3538875" y="4872727"/>
            <a:ext cx="461929" cy="46192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Up Arrow 9"/>
          <p:cNvSpPr/>
          <p:nvPr/>
        </p:nvSpPr>
        <p:spPr>
          <a:xfrm rot="5400000">
            <a:off x="5301655" y="3324261"/>
            <a:ext cx="461929" cy="46192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Up Arrow 10"/>
          <p:cNvSpPr/>
          <p:nvPr/>
        </p:nvSpPr>
        <p:spPr>
          <a:xfrm rot="13071136">
            <a:off x="5609100" y="5017081"/>
            <a:ext cx="461928" cy="46192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TextBox 11"/>
          <p:cNvSpPr txBox="1"/>
          <p:nvPr/>
        </p:nvSpPr>
        <p:spPr>
          <a:xfrm>
            <a:off x="1130930" y="1785926"/>
            <a:ext cx="6798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ผู้บริโภคจะเกิดความเชื่อเกี่ยวกับสินค้า ขึ้นอยู่กับปัจจัย 3 ประการ ได้แก่ วัตถุ </a:t>
            </a:r>
            <a:r>
              <a:rPr lang="en-US" dirty="0" smtClean="0"/>
              <a:t>(Objects) </a:t>
            </a:r>
            <a:r>
              <a:rPr lang="th-TH" dirty="0" smtClean="0"/>
              <a:t>คุณสมบัติ </a:t>
            </a:r>
            <a:r>
              <a:rPr lang="en-US" dirty="0" smtClean="0"/>
              <a:t>(Attribute) </a:t>
            </a:r>
          </a:p>
          <a:p>
            <a:r>
              <a:rPr lang="th-TH" dirty="0" smtClean="0"/>
              <a:t>และคุณประโยชน์ </a:t>
            </a:r>
            <a:r>
              <a:rPr lang="en-US" dirty="0" smtClean="0"/>
              <a:t>(Benefits) </a:t>
            </a:r>
            <a:r>
              <a:rPr lang="th-TH" dirty="0" smtClean="0"/>
              <a:t>โดยปัจจัยทั้ง </a:t>
            </a:r>
            <a:r>
              <a:rPr lang="en-US" dirty="0" smtClean="0"/>
              <a:t>3</a:t>
            </a:r>
            <a:r>
              <a:rPr lang="th-TH" dirty="0" smtClean="0"/>
              <a:t> ประการจะมีการเชื่อมโยงซึ่งกันและกัน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12459</TotalTime>
  <Words>2212</Words>
  <Application>Microsoft Office PowerPoint</Application>
  <PresentationFormat>On-screen Show (4:3)</PresentationFormat>
  <Paragraphs>394</Paragraphs>
  <Slides>35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</cp:lastModifiedBy>
  <cp:revision>1358</cp:revision>
  <dcterms:created xsi:type="dcterms:W3CDTF">2011-07-14T07:15:29Z</dcterms:created>
  <dcterms:modified xsi:type="dcterms:W3CDTF">2012-09-16T03:49:24Z</dcterms:modified>
</cp:coreProperties>
</file>